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ill Sans" panose="020B0604020202020204" charset="0"/>
      <p:regular r:id="rId35"/>
      <p:bold r:id="rId36"/>
    </p:embeddedFont>
    <p:embeddedFont>
      <p:font typeface="Libre Franklin" panose="020B0604020202020204" charset="0"/>
      <p:regular r:id="rId37"/>
      <p:bold r:id="rId38"/>
      <p:italic r:id="rId39"/>
      <p:boldItalic r:id="rId40"/>
    </p:embeddedFont>
    <p:embeddedFont>
      <p:font typeface="Libre Franklin Thin" panose="020B0604020202020204" charset="0"/>
      <p:regular r:id="rId41"/>
      <p:bold r:id="rId42"/>
      <p:italic r:id="rId43"/>
      <p:boldItalic r:id="rId44"/>
    </p:embeddedFont>
    <p:embeddedFont>
      <p:font typeface="Nunito Sans ExtraBold" panose="020B0604020202020204" charset="0"/>
      <p:bold r:id="rId45"/>
      <p:boldItalic r:id="rId46"/>
    </p:embeddedFont>
    <p:embeddedFont>
      <p:font typeface="Pontano Sans" panose="020B0604020202020204" charset="0"/>
      <p:regular r:id="rId47"/>
    </p:embeddedFont>
    <p:embeddedFont>
      <p:font typeface="Poppins Light" panose="020B0604020202020204" charset="0"/>
      <p:regular r:id="rId48"/>
      <p:bold r:id="rId49"/>
      <p:italic r:id="rId50"/>
      <p:boldItalic r:id="rId51"/>
    </p:embeddedFont>
    <p:embeddedFont>
      <p:font typeface="Poppins Medium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hZpFGcnAUpriHKq61dXIk062xl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0FC43D-A6CA-48A7-90BC-F79191A272DA}">
  <a:tblStyle styleId="{390FC43D-A6CA-48A7-90BC-F79191A272D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FEB"/>
          </a:solidFill>
        </a:fill>
      </a:tcStyle>
    </a:wholeTbl>
    <a:band1H>
      <a:tcTxStyle b="off" i="off"/>
      <a:tcStyle>
        <a:tcBdr/>
        <a:fill>
          <a:solidFill>
            <a:srgbClr val="CBDDD5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BDDD5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font" Target="fonts/font2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Can ask questions</a:t>
            </a:r>
            <a:endParaRPr/>
          </a:p>
        </p:txBody>
      </p:sp>
      <p:sp>
        <p:nvSpPr>
          <p:cNvPr id="374" name="Google Shape;37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bdbef9842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bdbef9842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gbdbef98427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dbef984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bdbef9842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bdbef9842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2047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6485069" y="1720233"/>
            <a:ext cx="4852800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4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5535069" y="3676829"/>
            <a:ext cx="58028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7" name="Google Shape;14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8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531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1" cy="673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"/>
          <p:cNvSpPr txBox="1"/>
          <p:nvPr/>
        </p:nvSpPr>
        <p:spPr>
          <a:xfrm>
            <a:off x="721341" y="1452539"/>
            <a:ext cx="5016900" cy="4217400"/>
          </a:xfrm>
          <a:prstGeom prst="rect">
            <a:avLst/>
          </a:prstGeom>
          <a:solidFill>
            <a:srgbClr val="58E0B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wentieth Century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VENTANA 1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wentieth Century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WOPs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Emergentes</a:t>
            </a:r>
            <a:endParaRPr sz="2400" b="1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wentieth Century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4.75 M USD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WOP en los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cuales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el Socio Principal y Socio(s)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Beneficiarios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&lt;= 1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ñ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historia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 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 se require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historia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asociaciones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anteriores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 sz="20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Proyectos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que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esperan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generar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capacidades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y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primeras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mejoras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en el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desempeño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Oportunidad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para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operadores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menos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experimentados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 sz="20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90" name="Google Shape;290;p9"/>
          <p:cNvSpPr txBox="1"/>
          <p:nvPr/>
        </p:nvSpPr>
        <p:spPr>
          <a:xfrm>
            <a:off x="5738192" y="1452539"/>
            <a:ext cx="4863600" cy="4217400"/>
          </a:xfrm>
          <a:prstGeom prst="rect">
            <a:avLst/>
          </a:prstGeom>
          <a:solidFill>
            <a:srgbClr val="15735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wentieth Century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VENTANA 2: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wentieth Century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WOPs Maduras</a:t>
            </a:r>
            <a:endParaRPr sz="2400" b="1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wentieth Century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3.5 M USD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WOPs recientes o en curso =&gt; 1 año de historial reciente, en los últimos 3 años.</a:t>
            </a:r>
            <a:endParaRPr sz="20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Historial suficiente entre el Socio Principal y el Beneficiario.</a:t>
            </a:r>
            <a:endParaRPr sz="20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Construir sobre capacidades existentes y mejorar el desempeño. </a:t>
            </a:r>
            <a:endParaRPr sz="20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Acompañamiento o generar puentes para nuevos financiamientos.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91" name="Google Shape;291;p9"/>
          <p:cNvSpPr txBox="1"/>
          <p:nvPr/>
        </p:nvSpPr>
        <p:spPr>
          <a:xfrm>
            <a:off x="721341" y="377808"/>
            <a:ext cx="11827564" cy="624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 Thin"/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Ventanas de Financiamiento</a:t>
            </a:r>
            <a:endParaRPr sz="60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pic>
        <p:nvPicPr>
          <p:cNvPr id="292" name="Google Shape;292;p9" descr="Pla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1722" y="1867611"/>
            <a:ext cx="1036929" cy="103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9" descr="Deciduous 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6943" y="1498706"/>
            <a:ext cx="1306345" cy="140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9" descr="Image result for EU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7613" y="6035443"/>
            <a:ext cx="1091629" cy="68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9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3231" y="6035443"/>
            <a:ext cx="946446" cy="72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10"/>
          <p:cNvGrpSpPr/>
          <p:nvPr/>
        </p:nvGrpSpPr>
        <p:grpSpPr>
          <a:xfrm>
            <a:off x="696555" y="239710"/>
            <a:ext cx="9417416" cy="5934649"/>
            <a:chOff x="1390191" y="532357"/>
            <a:chExt cx="7903446" cy="5551800"/>
          </a:xfrm>
        </p:grpSpPr>
        <p:sp>
          <p:nvSpPr>
            <p:cNvPr id="302" name="Google Shape;302;p10"/>
            <p:cNvSpPr/>
            <p:nvPr/>
          </p:nvSpPr>
          <p:spPr>
            <a:xfrm>
              <a:off x="2018337" y="532357"/>
              <a:ext cx="7275300" cy="5551800"/>
            </a:xfrm>
            <a:prstGeom prst="ellipse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0"/>
            <p:cNvSpPr txBox="1"/>
            <p:nvPr/>
          </p:nvSpPr>
          <p:spPr>
            <a:xfrm>
              <a:off x="1390191" y="3052718"/>
              <a:ext cx="4401900" cy="92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Nunito Sans ExtraBold"/>
                <a:buNone/>
              </a:pPr>
              <a:r>
                <a:rPr lang="en-US" sz="4700" b="0" i="0" u="none" strike="noStrike" cap="none">
                  <a:solidFill>
                    <a:srgbClr val="178A72"/>
                  </a:solidFill>
                  <a:latin typeface="Libre Franklin Thin"/>
                  <a:ea typeface="Libre Franklin Thin"/>
                  <a:cs typeface="Libre Franklin Thin"/>
                  <a:sym typeface="Libre Franklin Thin"/>
                </a:rPr>
                <a:t>Constelaciones de Proyetos UE-WOP</a:t>
              </a:r>
              <a:r>
                <a:rPr lang="en-US" sz="4800" b="0" i="0" u="none" strike="noStrike" cap="none">
                  <a:solidFill>
                    <a:srgbClr val="178A72"/>
                  </a:solidFill>
                  <a:latin typeface="Libre Franklin Thin"/>
                  <a:ea typeface="Libre Franklin Thin"/>
                  <a:cs typeface="Libre Franklin Thin"/>
                  <a:sym typeface="Libre Franklin Thin"/>
                </a:rPr>
                <a:t> </a:t>
              </a:r>
              <a:endParaRPr sz="4800" b="0" i="0" u="none" strike="noStrike" cap="none">
                <a:solidFill>
                  <a:srgbClr val="178A72"/>
                </a:solidFill>
                <a:latin typeface="Libre Franklin Thin"/>
                <a:ea typeface="Libre Franklin Thin"/>
                <a:cs typeface="Libre Franklin Thin"/>
                <a:sym typeface="Libre Franklin Thin"/>
              </a:endParaRPr>
            </a:p>
          </p:txBody>
        </p:sp>
      </p:grpSp>
      <p:grpSp>
        <p:nvGrpSpPr>
          <p:cNvPr id="304" name="Google Shape;304;p10"/>
          <p:cNvGrpSpPr/>
          <p:nvPr/>
        </p:nvGrpSpPr>
        <p:grpSpPr>
          <a:xfrm>
            <a:off x="3164227" y="20185"/>
            <a:ext cx="3690851" cy="2656178"/>
            <a:chOff x="3309562" y="468888"/>
            <a:chExt cx="3690851" cy="2656178"/>
          </a:xfrm>
        </p:grpSpPr>
        <p:pic>
          <p:nvPicPr>
            <p:cNvPr id="305" name="Google Shape;305;p10"/>
            <p:cNvPicPr preferRelativeResize="0"/>
            <p:nvPr/>
          </p:nvPicPr>
          <p:blipFill rotWithShape="1">
            <a:blip r:embed="rId3">
              <a:alphaModFix/>
            </a:blip>
            <a:srcRect l="42472" t="19048" r="44948" b="20280"/>
            <a:stretch/>
          </p:blipFill>
          <p:spPr>
            <a:xfrm>
              <a:off x="3309562" y="468888"/>
              <a:ext cx="911064" cy="2471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10"/>
            <p:cNvPicPr preferRelativeResize="0"/>
            <p:nvPr/>
          </p:nvPicPr>
          <p:blipFill rotWithShape="1">
            <a:blip r:embed="rId3">
              <a:alphaModFix/>
            </a:blip>
            <a:srcRect l="42472" t="19048" r="44948" b="20280"/>
            <a:stretch/>
          </p:blipFill>
          <p:spPr>
            <a:xfrm>
              <a:off x="4240742" y="521347"/>
              <a:ext cx="911064" cy="2471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10"/>
            <p:cNvPicPr preferRelativeResize="0"/>
            <p:nvPr/>
          </p:nvPicPr>
          <p:blipFill rotWithShape="1">
            <a:blip r:embed="rId3">
              <a:alphaModFix/>
            </a:blip>
            <a:srcRect l="42472" t="19048" r="44948" b="20280"/>
            <a:stretch/>
          </p:blipFill>
          <p:spPr>
            <a:xfrm>
              <a:off x="6089349" y="653143"/>
              <a:ext cx="911064" cy="2471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10"/>
            <p:cNvPicPr preferRelativeResize="0"/>
            <p:nvPr/>
          </p:nvPicPr>
          <p:blipFill rotWithShape="1">
            <a:blip r:embed="rId3">
              <a:alphaModFix/>
            </a:blip>
            <a:srcRect l="42472" t="19048" r="44948" b="20280"/>
            <a:stretch/>
          </p:blipFill>
          <p:spPr>
            <a:xfrm>
              <a:off x="5171922" y="653143"/>
              <a:ext cx="911064" cy="24719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9" name="Google Shape;309;p10"/>
          <p:cNvGrpSpPr/>
          <p:nvPr/>
        </p:nvGrpSpPr>
        <p:grpSpPr>
          <a:xfrm>
            <a:off x="2301972" y="4017502"/>
            <a:ext cx="3119074" cy="2661488"/>
            <a:chOff x="2301972" y="3956802"/>
            <a:chExt cx="3119074" cy="2661488"/>
          </a:xfrm>
        </p:grpSpPr>
        <p:sp>
          <p:nvSpPr>
            <p:cNvPr id="310" name="Google Shape;310;p10"/>
            <p:cNvSpPr txBox="1"/>
            <p:nvPr/>
          </p:nvSpPr>
          <p:spPr>
            <a:xfrm>
              <a:off x="3178246" y="4170447"/>
              <a:ext cx="22428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Socio Principal</a:t>
              </a:r>
              <a:endParaRPr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(“Mentor”)</a:t>
              </a: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1" name="Google Shape;311;p10"/>
            <p:cNvPicPr preferRelativeResize="0"/>
            <p:nvPr/>
          </p:nvPicPr>
          <p:blipFill rotWithShape="1">
            <a:blip r:embed="rId4">
              <a:alphaModFix/>
            </a:blip>
            <a:srcRect l="42472" t="19048" r="44948" b="20280"/>
            <a:stretch/>
          </p:blipFill>
          <p:spPr>
            <a:xfrm>
              <a:off x="2301972" y="3956802"/>
              <a:ext cx="980931" cy="26614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10"/>
          <p:cNvGrpSpPr/>
          <p:nvPr/>
        </p:nvGrpSpPr>
        <p:grpSpPr>
          <a:xfrm>
            <a:off x="7065530" y="829265"/>
            <a:ext cx="4187142" cy="4755446"/>
            <a:chOff x="7109444" y="1129880"/>
            <a:chExt cx="4187142" cy="4755446"/>
          </a:xfrm>
        </p:grpSpPr>
        <p:grpSp>
          <p:nvGrpSpPr>
            <p:cNvPr id="313" name="Google Shape;313;p10"/>
            <p:cNvGrpSpPr/>
            <p:nvPr/>
          </p:nvGrpSpPr>
          <p:grpSpPr>
            <a:xfrm>
              <a:off x="9166512" y="1129880"/>
              <a:ext cx="2130074" cy="2793502"/>
              <a:chOff x="9045713" y="1528455"/>
              <a:chExt cx="2130074" cy="2793502"/>
            </a:xfrm>
          </p:grpSpPr>
          <p:pic>
            <p:nvPicPr>
              <p:cNvPr id="314" name="Google Shape;314;p10"/>
              <p:cNvPicPr preferRelativeResize="0"/>
              <p:nvPr/>
            </p:nvPicPr>
            <p:blipFill rotWithShape="1">
              <a:blip r:embed="rId5">
                <a:alphaModFix/>
              </a:blip>
              <a:srcRect l="31304" t="1881" r="52961" b="3331"/>
              <a:stretch/>
            </p:blipFill>
            <p:spPr>
              <a:xfrm flipH="1">
                <a:off x="9045713" y="1528455"/>
                <a:ext cx="717952" cy="24328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5" name="Google Shape;315;p10"/>
              <p:cNvPicPr preferRelativeResize="0"/>
              <p:nvPr/>
            </p:nvPicPr>
            <p:blipFill rotWithShape="1">
              <a:blip r:embed="rId5">
                <a:alphaModFix/>
              </a:blip>
              <a:srcRect l="31304" t="1881" r="52961" b="3331"/>
              <a:stretch/>
            </p:blipFill>
            <p:spPr>
              <a:xfrm flipH="1">
                <a:off x="10457835" y="1889104"/>
                <a:ext cx="717952" cy="2432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6" name="Google Shape;316;p10"/>
            <p:cNvGrpSpPr/>
            <p:nvPr/>
          </p:nvGrpSpPr>
          <p:grpSpPr>
            <a:xfrm>
              <a:off x="7109444" y="2540258"/>
              <a:ext cx="1684391" cy="3345068"/>
              <a:chOff x="7109444" y="2540258"/>
              <a:chExt cx="1684391" cy="3345068"/>
            </a:xfrm>
          </p:grpSpPr>
          <p:pic>
            <p:nvPicPr>
              <p:cNvPr id="317" name="Google Shape;317;p10"/>
              <p:cNvPicPr preferRelativeResize="0"/>
              <p:nvPr/>
            </p:nvPicPr>
            <p:blipFill rotWithShape="1">
              <a:blip r:embed="rId6">
                <a:alphaModFix/>
              </a:blip>
              <a:srcRect l="42472" t="19048" r="44948" b="20280"/>
              <a:stretch/>
            </p:blipFill>
            <p:spPr>
              <a:xfrm>
                <a:off x="7109444" y="2540258"/>
                <a:ext cx="882399" cy="23941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8" name="Google Shape;318;p10"/>
              <p:cNvPicPr preferRelativeResize="0"/>
              <p:nvPr/>
            </p:nvPicPr>
            <p:blipFill rotWithShape="1">
              <a:blip r:embed="rId6">
                <a:alphaModFix/>
              </a:blip>
              <a:srcRect l="42472" t="19048" r="44948" b="20280"/>
              <a:stretch/>
            </p:blipFill>
            <p:spPr>
              <a:xfrm>
                <a:off x="7812904" y="3223838"/>
                <a:ext cx="980931" cy="26614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19" name="Google Shape;319;p10"/>
          <p:cNvGrpSpPr/>
          <p:nvPr/>
        </p:nvGrpSpPr>
        <p:grpSpPr>
          <a:xfrm>
            <a:off x="7254580" y="1466137"/>
            <a:ext cx="3544735" cy="3662501"/>
            <a:chOff x="6883018" y="1514793"/>
            <a:chExt cx="3544735" cy="3662501"/>
          </a:xfrm>
        </p:grpSpPr>
        <p:pic>
          <p:nvPicPr>
            <p:cNvPr id="320" name="Google Shape;320;p10"/>
            <p:cNvPicPr preferRelativeResize="0"/>
            <p:nvPr/>
          </p:nvPicPr>
          <p:blipFill rotWithShape="1">
            <a:blip r:embed="rId5">
              <a:alphaModFix/>
            </a:blip>
            <a:srcRect l="31304" t="1881" r="52961" b="3331"/>
            <a:stretch/>
          </p:blipFill>
          <p:spPr>
            <a:xfrm flipH="1">
              <a:off x="9709801" y="1745672"/>
              <a:ext cx="717952" cy="24328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" name="Google Shape;321;p10"/>
            <p:cNvSpPr txBox="1"/>
            <p:nvPr/>
          </p:nvSpPr>
          <p:spPr>
            <a:xfrm>
              <a:off x="6883018" y="1514793"/>
              <a:ext cx="3150514" cy="3662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Socios Adicionales</a:t>
              </a:r>
              <a:endParaRPr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“co-mentor”</a:t>
              </a: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“facilitador”</a:t>
              </a:r>
              <a:endParaRPr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“donante”</a:t>
              </a:r>
              <a:endParaRPr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“socios locales”</a:t>
              </a:r>
              <a:endParaRPr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..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2136342" y="63164"/>
            <a:ext cx="4394411" cy="2471923"/>
            <a:chOff x="2410437" y="427484"/>
            <a:chExt cx="4394411" cy="2471923"/>
          </a:xfrm>
        </p:grpSpPr>
        <p:sp>
          <p:nvSpPr>
            <p:cNvPr id="323" name="Google Shape;323;p10"/>
            <p:cNvSpPr txBox="1"/>
            <p:nvPr/>
          </p:nvSpPr>
          <p:spPr>
            <a:xfrm>
              <a:off x="3346127" y="1362512"/>
              <a:ext cx="3458721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Socio Beneficiario </a:t>
              </a:r>
              <a:endParaRPr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(“Mentoreado”)</a:t>
              </a:r>
              <a:endParaRPr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324" name="Google Shape;324;p10"/>
            <p:cNvPicPr preferRelativeResize="0"/>
            <p:nvPr/>
          </p:nvPicPr>
          <p:blipFill rotWithShape="1">
            <a:blip r:embed="rId3">
              <a:alphaModFix/>
            </a:blip>
            <a:srcRect l="42472" t="19048" r="44948" b="20280"/>
            <a:stretch/>
          </p:blipFill>
          <p:spPr>
            <a:xfrm>
              <a:off x="2410437" y="427484"/>
              <a:ext cx="911064" cy="24719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1"/>
          <p:cNvSpPr txBox="1">
            <a:spLocks noGrp="1"/>
          </p:cNvSpPr>
          <p:nvPr>
            <p:ph type="ctrTitle"/>
          </p:nvPr>
        </p:nvSpPr>
        <p:spPr>
          <a:xfrm>
            <a:off x="337085" y="216759"/>
            <a:ext cx="4584780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5400">
                <a:solidFill>
                  <a:srgbClr val="178A72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Preparación de Proyectos UE-WOP </a:t>
            </a:r>
            <a:endParaRPr sz="5400">
              <a:solidFill>
                <a:srgbClr val="178A72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pic>
        <p:nvPicPr>
          <p:cNvPr id="331" name="Google Shape;331;p11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654" t="17368" r="36171" b="5093"/>
          <a:stretch/>
        </p:blipFill>
        <p:spPr>
          <a:xfrm>
            <a:off x="5323840" y="216759"/>
            <a:ext cx="6461760" cy="642448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1"/>
          <p:cNvSpPr txBox="1"/>
          <p:nvPr/>
        </p:nvSpPr>
        <p:spPr>
          <a:xfrm>
            <a:off x="568961" y="2670922"/>
            <a:ext cx="3958046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Acuerdos de cooperación entre UN-Habitat y Socio Principal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Reporte de progreso Bianual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Reportes anuales financieros y descriptivos.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Acuerdos entre Socios de Proyectos WOP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Memorando de Entendimiento “MoU” traza los roles y responsabilidades.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Compromiso al Código de Conducta.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Normalmente no-financiero (cualquier transferencia separadamente)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Nuevos acuerdos o modificados de  anteriores.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1"/>
          <p:cNvSpPr txBox="1"/>
          <p:nvPr/>
        </p:nvSpPr>
        <p:spPr>
          <a:xfrm>
            <a:off x="6725920" y="216759"/>
            <a:ext cx="3657600" cy="3385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Acuerdos de Implementación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1"/>
          <p:cNvSpPr txBox="1"/>
          <p:nvPr/>
        </p:nvSpPr>
        <p:spPr>
          <a:xfrm>
            <a:off x="6270171" y="1645921"/>
            <a:ext cx="2181498" cy="3077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Socio(s) Beneficiarios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1"/>
          <p:cNvSpPr txBox="1"/>
          <p:nvPr/>
        </p:nvSpPr>
        <p:spPr>
          <a:xfrm>
            <a:off x="8360229" y="1538199"/>
            <a:ext cx="2220685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Acuerdos entre Socios WOP (“MoU”)</a:t>
            </a:r>
            <a:endParaRPr sz="1400" b="1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1"/>
          <p:cNvSpPr txBox="1"/>
          <p:nvPr/>
        </p:nvSpPr>
        <p:spPr>
          <a:xfrm>
            <a:off x="6157687" y="2745195"/>
            <a:ext cx="1340393" cy="3077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Socio Principal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1"/>
          <p:cNvSpPr txBox="1"/>
          <p:nvPr/>
        </p:nvSpPr>
        <p:spPr>
          <a:xfrm>
            <a:off x="8674464" y="2760253"/>
            <a:ext cx="1709056" cy="3077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Socio(s) Adicionales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1"/>
          <p:cNvSpPr txBox="1"/>
          <p:nvPr/>
        </p:nvSpPr>
        <p:spPr>
          <a:xfrm>
            <a:off x="7903028" y="4331415"/>
            <a:ext cx="3487783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157359"/>
                </a:solidFill>
                <a:latin typeface="Calibri"/>
                <a:ea typeface="Calibri"/>
                <a:cs typeface="Calibri"/>
                <a:sym typeface="Calibri"/>
              </a:rPr>
              <a:t>Acuerdos de Cooperación (“AoC”) para fondos de Proyectos WOP</a:t>
            </a:r>
            <a:endParaRPr sz="1400" b="1" i="0" u="none" strike="noStrike" cap="none">
              <a:solidFill>
                <a:srgbClr val="1573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1"/>
          <p:cNvSpPr txBox="1"/>
          <p:nvPr/>
        </p:nvSpPr>
        <p:spPr>
          <a:xfrm>
            <a:off x="6531428" y="5581408"/>
            <a:ext cx="2550160" cy="276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Arreglos de responsabilidad</a:t>
            </a:r>
            <a:endParaRPr sz="1200" b="1" i="0" u="none" strike="noStrike" cap="non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1"/>
          <p:cNvSpPr txBox="1"/>
          <p:nvPr/>
        </p:nvSpPr>
        <p:spPr>
          <a:xfrm>
            <a:off x="6545942" y="5929854"/>
            <a:ext cx="1629955" cy="276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Transferencias/fondos</a:t>
            </a:r>
            <a:endParaRPr sz="1200" b="1" i="0" u="none" strike="noStrike" cap="non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1"/>
          <p:cNvSpPr txBox="1"/>
          <p:nvPr/>
        </p:nvSpPr>
        <p:spPr>
          <a:xfrm>
            <a:off x="5707017" y="6298159"/>
            <a:ext cx="5695405" cy="46166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*Transferencias, según sea necesario, son permitidas para socios adicionales públicos y no para aquellos con fines de lucro</a:t>
            </a:r>
            <a:endParaRPr sz="1200" b="1" i="0" u="none" strike="noStrike" cap="none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7" name="Google Shape;347;p12"/>
          <p:cNvGraphicFramePr/>
          <p:nvPr>
            <p:extLst>
              <p:ext uri="{D42A27DB-BD31-4B8C-83A1-F6EECF244321}">
                <p14:modId xmlns:p14="http://schemas.microsoft.com/office/powerpoint/2010/main" val="715197843"/>
              </p:ext>
            </p:extLst>
          </p:nvPr>
        </p:nvGraphicFramePr>
        <p:xfrm>
          <a:off x="4202422" y="370390"/>
          <a:ext cx="7383850" cy="5420925"/>
        </p:xfrm>
        <a:graphic>
          <a:graphicData uri="http://schemas.openxmlformats.org/drawingml/2006/table">
            <a:tbl>
              <a:tblPr firstRow="1" bandRow="1">
                <a:noFill/>
                <a:tableStyleId>{390FC43D-A6CA-48A7-90BC-F79191A272DA}</a:tableStyleId>
              </a:tblPr>
              <a:tblGrid>
                <a:gridCol w="106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4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800"/>
                        <a:buFont typeface="Twentieth Century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Tipo de Proyecto</a:t>
                      </a:r>
                      <a:endParaRPr sz="1800" b="1" i="0" u="none" strike="noStrike" cap="none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82875" marR="82875" marT="41425" marB="4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Hermanamientos</a:t>
                      </a:r>
                      <a:r>
                        <a:rPr lang="en-US" sz="1600" b="1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</a:t>
                      </a:r>
                      <a:r>
                        <a:rPr lang="en-US" sz="1600" b="1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Operadores</a:t>
                      </a:r>
                      <a:r>
                        <a:rPr lang="en-US" sz="1600" b="1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Agua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: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Hermanamientos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sin fines de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lucro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entre dos o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más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proveedores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agua y/o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saneamiento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,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realizadas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con el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objetivo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fortalecer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sus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capacidades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y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desempeño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para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brindar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servicios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calidad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a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todos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manera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sostenible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.</a:t>
                      </a:r>
                      <a:r>
                        <a:rPr lang="en-US" sz="1600" u="none" strike="noStrike" cap="none" dirty="0"/>
                        <a:t>.</a:t>
                      </a:r>
                      <a:endParaRPr sz="16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 err="1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Puede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ser Norte-Sur, Sur-Sur o Triangular</a:t>
                      </a:r>
                      <a:endParaRPr sz="1400" u="none" strike="noStrike" cap="none" dirty="0"/>
                    </a:p>
                    <a:p>
                      <a:pPr marL="742950" marR="0" lvl="1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 dirty="0" err="1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Variedad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</a:t>
                      </a:r>
                      <a:r>
                        <a:rPr lang="en-US" sz="1600" b="0" i="0" u="none" strike="noStrike" cap="none" dirty="0" err="1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posibles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</a:t>
                      </a:r>
                      <a:r>
                        <a:rPr lang="en-US" sz="1600" b="0" i="0" u="none" strike="noStrike" cap="none" dirty="0" err="1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constelaciones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742950" marR="0" lvl="1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u="none" strike="noStrike" cap="none" dirty="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Debe </a:t>
                      </a:r>
                      <a:r>
                        <a:rPr lang="en-US" sz="1600" b="0" u="none" strike="noStrike" cap="none" dirty="0" err="1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cumplir</a:t>
                      </a:r>
                      <a:r>
                        <a:rPr lang="en-US" sz="1600" b="0" u="none" strike="noStrike" cap="none" dirty="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con el Código-de-</a:t>
                      </a:r>
                      <a:r>
                        <a:rPr lang="en-US" sz="1600" b="0" u="none" strike="noStrike" cap="none" dirty="0" err="1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Conducta</a:t>
                      </a:r>
                      <a:r>
                        <a:rPr lang="en-US" sz="1600" b="0" u="none" strike="noStrike" cap="none" dirty="0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GWOPA.</a:t>
                      </a:r>
                      <a:endParaRPr sz="1600" b="0" u="none" strike="noStrike" cap="none" dirty="0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82875" marR="82875" marT="41425" marB="4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800"/>
                        <a:buFont typeface="Twentieth Century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Temas Elegibles</a:t>
                      </a:r>
                      <a:endParaRPr sz="1800" b="1" i="0" u="none" strike="noStrike" cap="none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82875" marR="82875" marT="41425" marB="4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Mejorar las capacidades operacionales, financieras, sociales, medio ambientales y transversales; así como el desempeño de los operadores de agua Beneficiarios</a:t>
                      </a:r>
                      <a:endParaRPr sz="1600" b="0" i="0" u="none" strike="noStrike" cap="none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742950" marR="0" lvl="1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Incrementar el acceso a servicios de agua potable y saneamiento</a:t>
                      </a:r>
                      <a:endParaRPr sz="1600" b="0" i="0" u="none" strike="noStrike" cap="none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742950" marR="0" lvl="1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Mejorar el uso eficiente del agua</a:t>
                      </a:r>
                      <a:endParaRPr sz="1600" b="0" i="0" u="none" strike="noStrike" cap="none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742950" marR="0" lvl="1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Disminuir aguas residuales sin tratamiento</a:t>
                      </a:r>
                      <a:endParaRPr sz="1600" b="0" i="0" u="none" strike="noStrike" cap="none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742950" marR="0" lvl="1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Mejorar fuentes de agua sostenibles y manejo de cuencas.</a:t>
                      </a:r>
                      <a:endParaRPr sz="1600" b="0" i="0" u="none" strike="noStrike" cap="none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82875" marR="82875" marT="41425" marB="4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7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800"/>
                        <a:buFont typeface="Twentieth Century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Actividades </a:t>
                      </a:r>
                      <a:endParaRPr sz="1800" b="1" i="0" u="none" strike="noStrike" cap="none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82875" marR="82875" marT="41425" marB="4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Diagnostico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/Benchmarking </a:t>
                      </a:r>
                      <a:endParaRPr sz="1600" b="0" i="0" u="none" strike="noStrike" cap="none" dirty="0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Entrenamientos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(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académico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,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clases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, en el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trabajo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, en-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línea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)</a:t>
                      </a:r>
                      <a:endParaRPr sz="1600" b="0" i="0" u="none" strike="noStrike" cap="none" dirty="0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Hacer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conjuntamente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estudios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/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planificación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/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implementación</a:t>
                      </a:r>
                      <a:endParaRPr sz="1600" b="0" i="0" u="none" strike="noStrike" cap="none" dirty="0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Actividades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para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movilización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recursos</a:t>
                      </a:r>
                      <a:endParaRPr sz="1600" b="0" i="0" u="none" strike="noStrike" cap="none" dirty="0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Actividades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comunicación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y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manejo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</a:t>
                      </a:r>
                      <a:r>
                        <a:rPr lang="en-US" sz="1600" b="0" i="0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conocimiento</a:t>
                      </a:r>
                      <a:r>
                        <a:rPr lang="en-US" sz="1600" b="0" i="0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de WOPs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1" u="none" strike="noStrike" cap="none" dirty="0" err="1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Haciendo</a:t>
                      </a:r>
                      <a:r>
                        <a:rPr lang="en-US" sz="1600" b="1" i="1" u="none" strike="noStrike" cap="none" dirty="0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CON y no PARA </a:t>
                      </a:r>
                      <a:endParaRPr sz="1400" u="none" strike="noStrike" cap="none" dirty="0"/>
                    </a:p>
                  </a:txBody>
                  <a:tcPr marL="82875" marR="82875" marT="41425" marB="4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" name="Google Shape;348;p12"/>
          <p:cNvSpPr txBox="1"/>
          <p:nvPr/>
        </p:nvSpPr>
        <p:spPr>
          <a:xfrm>
            <a:off x="418293" y="370390"/>
            <a:ext cx="3784129" cy="331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Libre Franklin Thin"/>
              <a:buNone/>
            </a:pPr>
            <a:r>
              <a:rPr lang="en-US" sz="5400" b="0" i="0" u="none" strike="noStrike" cap="none">
                <a:solidFill>
                  <a:schemeClr val="accen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Elegibilidad de Proyectos:</a:t>
            </a:r>
            <a:endParaRPr sz="5400" b="0" i="0" u="none" strike="noStrike" cap="none">
              <a:solidFill>
                <a:schemeClr val="accent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Libre Franklin Thin"/>
              <a:buNone/>
            </a:pPr>
            <a:r>
              <a:rPr lang="en-US" sz="5400" b="0" i="0" u="none" strike="noStrike" cap="none">
                <a:solidFill>
                  <a:schemeClr val="accen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Enfoque</a:t>
            </a:r>
            <a:endParaRPr sz="5400" b="0" i="0" u="none" strike="noStrike" cap="none">
              <a:solidFill>
                <a:schemeClr val="accent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pic>
        <p:nvPicPr>
          <p:cNvPr id="349" name="Google Shape;34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169" y="4121848"/>
            <a:ext cx="1390805" cy="139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3" descr="Image result for EU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8819" y="5952791"/>
            <a:ext cx="1091629" cy="6813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6" name="Google Shape;356;p13"/>
          <p:cNvGraphicFramePr/>
          <p:nvPr>
            <p:extLst>
              <p:ext uri="{D42A27DB-BD31-4B8C-83A1-F6EECF244321}">
                <p14:modId xmlns:p14="http://schemas.microsoft.com/office/powerpoint/2010/main" val="2595234301"/>
              </p:ext>
            </p:extLst>
          </p:nvPr>
        </p:nvGraphicFramePr>
        <p:xfrm>
          <a:off x="3811714" y="169463"/>
          <a:ext cx="7354625" cy="5598248"/>
        </p:xfrm>
        <a:graphic>
          <a:graphicData uri="http://schemas.openxmlformats.org/drawingml/2006/table">
            <a:tbl>
              <a:tblPr firstRow="1" bandRow="1">
                <a:noFill/>
                <a:tableStyleId>{390FC43D-A6CA-48A7-90BC-F79191A272DA}</a:tableStyleId>
              </a:tblPr>
              <a:tblGrid>
                <a:gridCol w="15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375">
                <a:tc>
                  <a:txBody>
                    <a:bodyPr/>
                    <a:lstStyle/>
                    <a:p>
                      <a:pPr marL="228600" marR="0" lvl="0" indent="-228600" algn="just" rtl="0">
                        <a:lnSpc>
                          <a:spcPct val="705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i="0" u="none" strike="noStrike" cap="none">
                          <a:solidFill>
                            <a:srgbClr val="3A383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Tipo</a:t>
                      </a:r>
                      <a:endParaRPr sz="1700" b="1" i="0" u="none" strike="noStrike" cap="none">
                        <a:solidFill>
                          <a:srgbClr val="3A383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78000" marR="78000" marT="39000" marB="39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705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i="0" u="none" strike="noStrike" cap="none">
                          <a:solidFill>
                            <a:srgbClr val="3A383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Cuantos  por WOP? </a:t>
                      </a:r>
                      <a:endParaRPr sz="1400" u="none" strike="noStrike" cap="none"/>
                    </a:p>
                  </a:txBody>
                  <a:tcPr marL="78000" marR="78000" marT="39000" marB="39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705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i="0" u="none" strike="noStrike" cap="none">
                          <a:solidFill>
                            <a:srgbClr val="3A383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Quién?</a:t>
                      </a:r>
                      <a:endParaRPr sz="1700" b="1" i="0" u="none" strike="noStrike" cap="none">
                        <a:solidFill>
                          <a:srgbClr val="3A383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78000" marR="78000" marT="39000" marB="39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1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accen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 </a:t>
                      </a:r>
                      <a:endParaRPr sz="1600" b="1" i="0" u="none" strike="noStrike" cap="none">
                        <a:solidFill>
                          <a:srgbClr val="3A383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228600" marR="0" lvl="0" indent="-228600" algn="just" rtl="0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3A3838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Socio Principal </a:t>
                      </a:r>
                      <a:endParaRPr sz="1600" b="1" i="0" u="none" strike="noStrike" cap="none">
                        <a:solidFill>
                          <a:srgbClr val="3A383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228600" marR="0" lvl="0" indent="-228600" algn="just" rtl="0">
                        <a:lnSpc>
                          <a:spcPct val="705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>
                        <a:solidFill>
                          <a:srgbClr val="3A383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228600" marR="0" lvl="0" indent="-228600" algn="just" rtl="0">
                        <a:lnSpc>
                          <a:spcPct val="705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>
                        <a:solidFill>
                          <a:srgbClr val="3A3838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78000" marR="78000" marT="39000" marB="39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 1</a:t>
                      </a:r>
                      <a:endParaRPr sz="1600" u="none" strike="noStrike" cap="none"/>
                    </a:p>
                  </a:txBody>
                  <a:tcPr marL="78000" marR="78000" marT="39000" marB="39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Proveedor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de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servicios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de agua /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saneamiento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que sea un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organismo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gubernamental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o de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propiedad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pública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,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registrado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y que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opere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en un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país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europeo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o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aprobado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por DCI </a:t>
                      </a:r>
                      <a:endParaRPr sz="140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Rol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de “</a:t>
                      </a:r>
                      <a:r>
                        <a:rPr lang="en-US" sz="1400" b="1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Mentor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" </a:t>
                      </a:r>
                      <a:endParaRPr sz="140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"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Gerente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de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subvenciones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" para el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proyecto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WOP: debe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tener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la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capacidad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financiera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y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técnica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para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gestionar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el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proyecto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y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administrar</a:t>
                      </a:r>
                      <a:r>
                        <a:rPr lang="en-US" sz="14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sus </a:t>
                      </a:r>
                      <a:r>
                        <a:rPr lang="en-US" sz="14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fondos</a:t>
                      </a:r>
                      <a:endParaRPr sz="1400" b="0" i="0" u="none" strike="noStrike" cap="none" dirty="0">
                        <a:solidFill>
                          <a:srgbClr val="21212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8000" marR="78000" marT="39000" marB="39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7350">
                <a:tc>
                  <a:txBody>
                    <a:bodyPr/>
                    <a:lstStyle/>
                    <a:p>
                      <a:pPr marL="228600" marR="0" lvl="0" indent="-228600" algn="just" rtl="0">
                        <a:lnSpc>
                          <a:spcPct val="705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Socio(s) Beneficiario</a:t>
                      </a:r>
                      <a:endParaRPr sz="1600" b="1" i="0" u="none" strike="noStrike" cap="none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78000" marR="78000" marT="39000" marB="39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1 - 5</a:t>
                      </a:r>
                      <a:endParaRPr sz="1600" u="none" strike="noStrike" cap="none"/>
                    </a:p>
                  </a:txBody>
                  <a:tcPr marL="78000" marR="78000" marT="39000" marB="39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1968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 dirty="0">
                        <a:solidFill>
                          <a:srgbClr val="21212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Proveedores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de agua y/o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saneamiento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que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ya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sean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entidades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públicas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o de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propiedad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pública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,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registradas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y operando en un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</a:t>
                      </a:r>
                      <a:r>
                        <a:rPr lang="en-US" sz="140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aí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apro</a:t>
                      </a:r>
                      <a:r>
                        <a:rPr lang="en-US" sz="140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ado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por la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lista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DCI.</a:t>
                      </a:r>
                      <a:endParaRPr sz="140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Rol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1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“</a:t>
                      </a:r>
                      <a:r>
                        <a:rPr lang="en-US" sz="1400" b="1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Mentorado</a:t>
                      </a:r>
                      <a:r>
                        <a:rPr lang="en-US" sz="1400" b="1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” </a:t>
                      </a:r>
                      <a:endParaRPr sz="1400" b="0" i="0" u="none" strike="noStrike" cap="none" dirty="0">
                        <a:solidFill>
                          <a:srgbClr val="21212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Deben co-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crear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y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aprobar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la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propuesta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;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comprometerse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a una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contribución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financiera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o en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especies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, es clave.</a:t>
                      </a:r>
                      <a:endParaRPr sz="1400" b="0" i="0" u="none" strike="noStrike" cap="none" dirty="0">
                        <a:solidFill>
                          <a:srgbClr val="21212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8000" marR="78000" marT="39000" marB="39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3375">
                <a:tc>
                  <a:txBody>
                    <a:bodyPr/>
                    <a:lstStyle/>
                    <a:p>
                      <a:pPr marL="228600" marR="0" lvl="0" indent="-228600" algn="just" rtl="0">
                        <a:lnSpc>
                          <a:spcPct val="705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Socio(s) adicionales</a:t>
                      </a:r>
                      <a:endParaRPr sz="1600" b="1" i="0" u="none" strike="noStrike" cap="none">
                        <a:solidFill>
                          <a:srgbClr val="21212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78000" marR="78000" marT="39000" marB="39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 – 5 </a:t>
                      </a:r>
                      <a:endParaRPr sz="16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21212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(max. 2 co-mentores)</a:t>
                      </a:r>
                      <a:endParaRPr sz="1600" u="none" strike="noStrike" cap="none"/>
                    </a:p>
                  </a:txBody>
                  <a:tcPr marL="78000" marR="78000" marT="39000" marB="39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Organizaciones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que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contribuyen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activamente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a los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objetivos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del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proyecto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WOP </a:t>
                      </a:r>
                      <a:r>
                        <a:rPr lang="en-US" sz="1400" b="1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sin fines de </a:t>
                      </a:r>
                      <a:r>
                        <a:rPr lang="en-US" sz="1400" b="1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lucro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.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Posible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recuperación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de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costos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para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entidades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públicas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y sin fines de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lucro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.</a:t>
                      </a:r>
                      <a:endParaRPr sz="1400" b="0" i="0" u="none" strike="noStrike" cap="none" dirty="0">
                        <a:solidFill>
                          <a:srgbClr val="21212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Registrado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en un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estado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miembro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de la Unión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Europea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o en un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país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aprobado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por DCI.</a:t>
                      </a:r>
                      <a:endParaRPr sz="140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Co-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mentores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,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facilitadores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de WOP,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asociaciones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de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servicios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públicos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,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donantes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,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instituciones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locales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relevantes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,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instituciones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financieras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, ONGs,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institutos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académicos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y de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conocimiento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, OSC,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sindicatos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o </a:t>
                      </a:r>
                      <a:r>
                        <a:rPr lang="en-US" sz="1400" b="0" i="0" u="none" strike="noStrike" cap="none" dirty="0" err="1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entidades</a:t>
                      </a:r>
                      <a:r>
                        <a:rPr lang="en-US" sz="1400" b="0" i="0" u="none" strike="noStrike" cap="none" dirty="0">
                          <a:solidFill>
                            <a:srgbClr val="21212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del sector privado.</a:t>
                      </a:r>
                      <a:endParaRPr sz="140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8000" marR="78000" marT="39000" marB="390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7" name="Google Shape;357;p13"/>
          <p:cNvSpPr txBox="1"/>
          <p:nvPr/>
        </p:nvSpPr>
        <p:spPr>
          <a:xfrm>
            <a:off x="309180" y="246392"/>
            <a:ext cx="3784129" cy="334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Libre Franklin Thin"/>
              <a:buNone/>
            </a:pPr>
            <a:r>
              <a:rPr lang="en-US" sz="4800" b="0" i="0" u="none" strike="noStrike" cap="none">
                <a:solidFill>
                  <a:schemeClr val="accen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Elegibilidad de Proyectos:</a:t>
            </a:r>
            <a:endParaRPr sz="4800" b="0" i="0" u="none" strike="noStrike" cap="none">
              <a:solidFill>
                <a:schemeClr val="accent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0" i="0" u="none" strike="noStrike" cap="none">
              <a:solidFill>
                <a:schemeClr val="accent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Libre Franklin Thin"/>
              <a:buNone/>
            </a:pPr>
            <a:r>
              <a:rPr lang="en-US" sz="4800" b="0" i="0" u="none" strike="noStrike" cap="none">
                <a:solidFill>
                  <a:schemeClr val="accen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Socios</a:t>
            </a:r>
            <a:endParaRPr sz="4800" b="0" i="0" u="none" strike="noStrike" cap="none">
              <a:solidFill>
                <a:schemeClr val="accent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358" name="Google Shape;358;p13"/>
          <p:cNvSpPr txBox="1"/>
          <p:nvPr/>
        </p:nvSpPr>
        <p:spPr>
          <a:xfrm>
            <a:off x="2025853" y="6318182"/>
            <a:ext cx="71716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Comprobación de integridad necesaria en la Fase II para todos los socios</a:t>
            </a:r>
            <a:endParaRPr sz="1800" b="1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pic>
        <p:nvPicPr>
          <p:cNvPr id="359" name="Google Shape;359;p13"/>
          <p:cNvPicPr preferRelativeResize="0"/>
          <p:nvPr/>
        </p:nvPicPr>
        <p:blipFill rotWithShape="1">
          <a:blip r:embed="rId4">
            <a:alphaModFix/>
          </a:blip>
          <a:srcRect l="30437" t="30560" r="34459" b="8116"/>
          <a:stretch/>
        </p:blipFill>
        <p:spPr>
          <a:xfrm>
            <a:off x="634701" y="3885547"/>
            <a:ext cx="2475565" cy="243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3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1700" y="5957114"/>
            <a:ext cx="946446" cy="72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4"/>
          <p:cNvSpPr txBox="1">
            <a:spLocks noGrp="1"/>
          </p:cNvSpPr>
          <p:nvPr>
            <p:ph type="body" idx="1"/>
          </p:nvPr>
        </p:nvSpPr>
        <p:spPr>
          <a:xfrm>
            <a:off x="5020615" y="2187679"/>
            <a:ext cx="6829172" cy="351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dirty="0"/>
              <a:t>Entre </a:t>
            </a:r>
            <a:r>
              <a:rPr lang="en-US" sz="2900" b="1" dirty="0"/>
              <a:t>250,00 y 450,000 USD</a:t>
            </a:r>
            <a:r>
              <a:rPr lang="en-US" sz="2900" dirty="0"/>
              <a:t> </a:t>
            </a:r>
            <a:r>
              <a:rPr lang="en-US" sz="2900" dirty="0" err="1"/>
              <a:t>solicitados</a:t>
            </a:r>
            <a:r>
              <a:rPr lang="en-US" sz="2900" dirty="0"/>
              <a:t> por </a:t>
            </a:r>
            <a:r>
              <a:rPr lang="en-US" sz="2900" dirty="0" err="1"/>
              <a:t>programa</a:t>
            </a:r>
            <a:endParaRPr sz="29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b="1" dirty="0"/>
              <a:t>Se </a:t>
            </a:r>
            <a:r>
              <a:rPr lang="en-US" sz="2900" b="1" dirty="0" err="1"/>
              <a:t>recomienda</a:t>
            </a:r>
            <a:r>
              <a:rPr lang="en-US" sz="2900" b="1" dirty="0"/>
              <a:t> el </a:t>
            </a:r>
            <a:r>
              <a:rPr lang="en-US" sz="2900" b="1" dirty="0" err="1"/>
              <a:t>apoyo</a:t>
            </a:r>
            <a:r>
              <a:rPr lang="en-US" sz="2900" b="1" dirty="0"/>
              <a:t> de </a:t>
            </a:r>
            <a:r>
              <a:rPr lang="en-US" sz="2900" b="1" dirty="0" err="1"/>
              <a:t>contraparte</a:t>
            </a:r>
            <a:r>
              <a:rPr lang="en-US" sz="2900" dirty="0"/>
              <a:t> de los </a:t>
            </a:r>
            <a:r>
              <a:rPr lang="en-US" sz="2900" dirty="0" err="1"/>
              <a:t>socios</a:t>
            </a:r>
            <a:r>
              <a:rPr lang="en-US" sz="2900" dirty="0"/>
              <a:t> </a:t>
            </a:r>
            <a:r>
              <a:rPr lang="en-US" sz="2900" dirty="0" err="1"/>
              <a:t>principales</a:t>
            </a:r>
            <a:r>
              <a:rPr lang="en-US" sz="2900" dirty="0"/>
              <a:t> y </a:t>
            </a:r>
            <a:r>
              <a:rPr lang="en-US" sz="2900" dirty="0" err="1"/>
              <a:t>adicionales</a:t>
            </a:r>
            <a:r>
              <a:rPr lang="en-US" sz="2900" dirty="0"/>
              <a:t> (</a:t>
            </a:r>
            <a:r>
              <a:rPr lang="en-US" sz="2900" dirty="0" err="1"/>
              <a:t>contribuciones</a:t>
            </a:r>
            <a:r>
              <a:rPr lang="en-US" sz="2900" dirty="0"/>
              <a:t> en </a:t>
            </a:r>
            <a:r>
              <a:rPr lang="en-US" sz="2900" dirty="0" err="1"/>
              <a:t>efectivo</a:t>
            </a:r>
            <a:r>
              <a:rPr lang="en-US" sz="2900" dirty="0"/>
              <a:t> y en </a:t>
            </a:r>
            <a:r>
              <a:rPr lang="en-US" sz="2900" dirty="0" err="1"/>
              <a:t>especie</a:t>
            </a:r>
            <a:r>
              <a:rPr lang="en-US" sz="2900" dirty="0"/>
              <a:t>) , </a:t>
            </a:r>
            <a:r>
              <a:rPr lang="en-US" sz="2900" dirty="0" err="1"/>
              <a:t>requerido</a:t>
            </a:r>
            <a:r>
              <a:rPr lang="en-US" sz="2900" dirty="0"/>
              <a:t> para los </a:t>
            </a:r>
            <a:r>
              <a:rPr lang="en-US" sz="2900" dirty="0" err="1"/>
              <a:t>socios</a:t>
            </a:r>
            <a:r>
              <a:rPr lang="en-US" sz="2900" dirty="0"/>
              <a:t> </a:t>
            </a:r>
            <a:r>
              <a:rPr lang="en-US" sz="2900" dirty="0" err="1"/>
              <a:t>beneficiarios</a:t>
            </a:r>
            <a:endParaRPr sz="29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dirty="0" err="1"/>
              <a:t>Tiempo</a:t>
            </a:r>
            <a:r>
              <a:rPr lang="en-US" sz="2900" dirty="0"/>
              <a:t> del personal de los </a:t>
            </a:r>
            <a:r>
              <a:rPr lang="en-US" sz="2900" dirty="0" err="1"/>
              <a:t>socios</a:t>
            </a:r>
            <a:r>
              <a:rPr lang="en-US" sz="2900" dirty="0"/>
              <a:t> </a:t>
            </a:r>
            <a:r>
              <a:rPr lang="en-US" sz="2900" dirty="0" err="1"/>
              <a:t>principales</a:t>
            </a:r>
            <a:r>
              <a:rPr lang="en-US" sz="2900" dirty="0"/>
              <a:t> (y </a:t>
            </a:r>
            <a:r>
              <a:rPr lang="en-US" sz="2900" dirty="0" err="1"/>
              <a:t>socios</a:t>
            </a:r>
            <a:r>
              <a:rPr lang="en-US" sz="2900" dirty="0"/>
              <a:t> </a:t>
            </a:r>
            <a:r>
              <a:rPr lang="en-US" sz="2900" dirty="0" err="1"/>
              <a:t>adicionales</a:t>
            </a:r>
            <a:r>
              <a:rPr lang="en-US" sz="2900" dirty="0"/>
              <a:t> con  </a:t>
            </a:r>
            <a:r>
              <a:rPr lang="en-US" sz="2900" b="1" dirty="0" err="1"/>
              <a:t>estatus</a:t>
            </a:r>
            <a:r>
              <a:rPr lang="en-US" sz="2900" b="1" dirty="0"/>
              <a:t> </a:t>
            </a:r>
            <a:r>
              <a:rPr lang="en-US" sz="2900" b="1" dirty="0" err="1"/>
              <a:t>público</a:t>
            </a:r>
            <a:r>
              <a:rPr lang="en-US" sz="2900" b="1" dirty="0"/>
              <a:t> / sin fines de </a:t>
            </a:r>
            <a:r>
              <a:rPr lang="en-US" sz="2900" b="1" dirty="0" err="1"/>
              <a:t>lucro</a:t>
            </a:r>
            <a:r>
              <a:rPr lang="en-US" sz="2900" b="1" dirty="0"/>
              <a:t>)</a:t>
            </a:r>
            <a:endParaRPr sz="29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dirty="0" err="1"/>
              <a:t>Transferencias</a:t>
            </a:r>
            <a:r>
              <a:rPr lang="en-US" sz="2900" dirty="0"/>
              <a:t> a </a:t>
            </a:r>
            <a:r>
              <a:rPr lang="en-US" sz="2900" dirty="0" err="1"/>
              <a:t>socios</a:t>
            </a:r>
            <a:r>
              <a:rPr lang="en-US" sz="2900" dirty="0"/>
              <a:t> </a:t>
            </a:r>
            <a:r>
              <a:rPr lang="en-US" sz="2900" dirty="0" err="1"/>
              <a:t>adicionales</a:t>
            </a:r>
            <a:r>
              <a:rPr lang="en-US" sz="2900" dirty="0"/>
              <a:t> </a:t>
            </a:r>
            <a:r>
              <a:rPr lang="en-US" sz="2900" dirty="0" err="1"/>
              <a:t>elegibles</a:t>
            </a:r>
            <a:r>
              <a:rPr lang="en-US" sz="2900" dirty="0"/>
              <a:t> &lt;= </a:t>
            </a:r>
            <a:r>
              <a:rPr lang="en-US" sz="2900" b="1" dirty="0"/>
              <a:t>100,000 USD por socio, no </a:t>
            </a:r>
            <a:r>
              <a:rPr lang="en-US" sz="2900" b="1" dirty="0" err="1"/>
              <a:t>más</a:t>
            </a:r>
            <a:r>
              <a:rPr lang="en-US" sz="2900" b="1" dirty="0"/>
              <a:t> del 60% de la </a:t>
            </a:r>
            <a:r>
              <a:rPr lang="en-US" sz="2900" b="1" dirty="0" err="1"/>
              <a:t>subvención</a:t>
            </a:r>
            <a:r>
              <a:rPr lang="en-US" sz="2900" b="1" dirty="0"/>
              <a:t> total </a:t>
            </a:r>
            <a:r>
              <a:rPr lang="en-US" sz="2900" b="1" dirty="0" err="1"/>
              <a:t>asignada</a:t>
            </a:r>
            <a:r>
              <a:rPr lang="en-US" sz="2900" b="1" dirty="0"/>
              <a:t> a </a:t>
            </a:r>
            <a:r>
              <a:rPr lang="en-US" sz="2900" b="1" dirty="0" err="1"/>
              <a:t>transferencias</a:t>
            </a:r>
            <a:endParaRPr sz="29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dirty="0" err="1"/>
              <a:t>Logística</a:t>
            </a:r>
            <a:r>
              <a:rPr lang="en-US" sz="2900" dirty="0"/>
              <a:t> de WOP: </a:t>
            </a:r>
            <a:r>
              <a:rPr lang="en-US" sz="2900" dirty="0" err="1"/>
              <a:t>viajes</a:t>
            </a:r>
            <a:r>
              <a:rPr lang="en-US" sz="2900" dirty="0"/>
              <a:t>, comida, </a:t>
            </a:r>
            <a:r>
              <a:rPr lang="en-US" sz="2900" dirty="0" err="1"/>
              <a:t>alojamiento</a:t>
            </a:r>
            <a:r>
              <a:rPr lang="en-US" sz="2900" dirty="0"/>
              <a:t>, </a:t>
            </a:r>
            <a:r>
              <a:rPr lang="en-US" sz="2900" dirty="0" err="1"/>
              <a:t>comunicación</a:t>
            </a:r>
            <a:r>
              <a:rPr lang="en-US" sz="2900" dirty="0"/>
              <a:t>, </a:t>
            </a:r>
            <a:r>
              <a:rPr lang="en-US" sz="2900" dirty="0" err="1"/>
              <a:t>participación</a:t>
            </a:r>
            <a:r>
              <a:rPr lang="en-US" sz="2900" dirty="0"/>
              <a:t> en </a:t>
            </a:r>
            <a:r>
              <a:rPr lang="en-US" sz="2900" dirty="0" err="1"/>
              <a:t>eventos</a:t>
            </a:r>
            <a:r>
              <a:rPr lang="en-US" sz="2900" dirty="0"/>
              <a:t>, </a:t>
            </a:r>
            <a:r>
              <a:rPr lang="en-US" sz="2900" dirty="0" err="1"/>
              <a:t>suministros</a:t>
            </a:r>
            <a:r>
              <a:rPr lang="en-US" sz="2900" dirty="0"/>
              <a:t>, </a:t>
            </a:r>
            <a:r>
              <a:rPr lang="en-US" sz="2900" dirty="0" err="1"/>
              <a:t>materiales</a:t>
            </a:r>
            <a:endParaRPr sz="29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dirty="0" err="1"/>
              <a:t>Equipo</a:t>
            </a:r>
            <a:r>
              <a:rPr lang="en-US" sz="2900" dirty="0"/>
              <a:t> (</a:t>
            </a:r>
            <a:r>
              <a:rPr lang="en-US" sz="2900" dirty="0" err="1"/>
              <a:t>como</a:t>
            </a:r>
            <a:r>
              <a:rPr lang="en-US" sz="2900" dirty="0"/>
              <a:t> hardware / software </a:t>
            </a:r>
            <a:r>
              <a:rPr lang="en-US" sz="2900" dirty="0" err="1"/>
              <a:t>pequeño</a:t>
            </a:r>
            <a:r>
              <a:rPr lang="en-US" sz="2900" dirty="0"/>
              <a:t> que se </a:t>
            </a:r>
            <a:r>
              <a:rPr lang="en-US" sz="2900" dirty="0" err="1"/>
              <a:t>requiere</a:t>
            </a:r>
            <a:r>
              <a:rPr lang="en-US" sz="2900" dirty="0"/>
              <a:t> para las </a:t>
            </a:r>
            <a:r>
              <a:rPr lang="en-US" sz="2900" dirty="0" err="1"/>
              <a:t>actividades</a:t>
            </a:r>
            <a:r>
              <a:rPr lang="en-US" sz="2900" dirty="0"/>
              <a:t> de WOP)</a:t>
            </a:r>
            <a:endParaRPr sz="29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dirty="0" err="1"/>
              <a:t>Servicios</a:t>
            </a:r>
            <a:r>
              <a:rPr lang="en-US" sz="2900" dirty="0"/>
              <a:t> </a:t>
            </a:r>
            <a:r>
              <a:rPr lang="en-US" sz="2900" dirty="0" err="1"/>
              <a:t>contractuales</a:t>
            </a:r>
            <a:r>
              <a:rPr lang="en-US" sz="2900" dirty="0"/>
              <a:t> / </a:t>
            </a:r>
            <a:r>
              <a:rPr lang="en-US" sz="2900" dirty="0" err="1"/>
              <a:t>servicios</a:t>
            </a:r>
            <a:r>
              <a:rPr lang="en-US" sz="2900" dirty="0"/>
              <a:t> </a:t>
            </a:r>
            <a:r>
              <a:rPr lang="en-US" sz="2900" dirty="0" err="1"/>
              <a:t>subcontratados</a:t>
            </a:r>
            <a:r>
              <a:rPr lang="en-US" sz="2900" dirty="0"/>
              <a:t> para </a:t>
            </a:r>
            <a:r>
              <a:rPr lang="en-US" sz="2900" dirty="0" err="1"/>
              <a:t>actividades</a:t>
            </a:r>
            <a:r>
              <a:rPr lang="en-US" sz="2900" dirty="0"/>
              <a:t> de </a:t>
            </a:r>
            <a:r>
              <a:rPr lang="en-US" sz="2900" dirty="0" err="1"/>
              <a:t>apoyo</a:t>
            </a:r>
            <a:r>
              <a:rPr lang="en-US" sz="2900" dirty="0"/>
              <a:t> &lt;= </a:t>
            </a:r>
            <a:r>
              <a:rPr lang="en-US" sz="2900" b="1" dirty="0"/>
              <a:t>40.000 USD por </a:t>
            </a:r>
            <a:r>
              <a:rPr lang="en-US" sz="2900" b="1" dirty="0" err="1"/>
              <a:t>adquisición</a:t>
            </a:r>
            <a:r>
              <a:rPr lang="en-US" sz="2900" b="1" dirty="0"/>
              <a:t>, &lt;25% del total</a:t>
            </a:r>
            <a:endParaRPr sz="2900" dirty="0"/>
          </a:p>
          <a:p>
            <a:pPr marL="28575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 dirty="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67" name="Google Shape;367;p14" descr="A group of people sitting at a beac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4" descr="Image result for EU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68819" y="5952791"/>
            <a:ext cx="1091629" cy="68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4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1700" y="5957114"/>
            <a:ext cx="946446" cy="72213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4"/>
          <p:cNvSpPr txBox="1"/>
          <p:nvPr/>
        </p:nvSpPr>
        <p:spPr>
          <a:xfrm>
            <a:off x="5205273" y="359422"/>
            <a:ext cx="6459857" cy="157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bre Franklin Thin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Reglas de Financiamiento</a:t>
            </a:r>
            <a:endParaRPr sz="80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15"/>
          <p:cNvPicPr preferRelativeResize="0"/>
          <p:nvPr/>
        </p:nvPicPr>
        <p:blipFill rotWithShape="1">
          <a:blip r:embed="rId3">
            <a:alphaModFix/>
          </a:blip>
          <a:srcRect l="35350" t="26259" r="14931" b="8256"/>
          <a:stretch/>
        </p:blipFill>
        <p:spPr>
          <a:xfrm>
            <a:off x="0" y="1460311"/>
            <a:ext cx="8175010" cy="5653023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5"/>
          <p:cNvSpPr txBox="1"/>
          <p:nvPr/>
        </p:nvSpPr>
        <p:spPr>
          <a:xfrm>
            <a:off x="6065366" y="-580495"/>
            <a:ext cx="5744174" cy="295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</a:pPr>
            <a:endParaRPr sz="20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22860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Proceso de selección de dos fases</a:t>
            </a:r>
            <a:endParaRPr sz="24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Fase I: propuesta de proyecto (eliminatoria)</a:t>
            </a:r>
            <a:endParaRPr sz="20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Fase II: Elaboración, Justificación</a:t>
            </a:r>
            <a:endParaRPr sz="20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228600" marR="0" lvl="0" indent="-22860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Se aceptan propuestas en inglés, francés y español</a:t>
            </a:r>
            <a:endParaRPr sz="20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Pontano Sans"/>
              <a:buNone/>
            </a:pPr>
            <a:endParaRPr sz="20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378" name="Google Shape;378;p15"/>
          <p:cNvSpPr txBox="1">
            <a:spLocks noGrp="1"/>
          </p:cNvSpPr>
          <p:nvPr>
            <p:ph type="ctrTitle"/>
          </p:nvPr>
        </p:nvSpPr>
        <p:spPr>
          <a:xfrm>
            <a:off x="308861" y="0"/>
            <a:ext cx="4741534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6600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Proceso de solicitud</a:t>
            </a:r>
            <a:br>
              <a:rPr lang="en-US" sz="6800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</a:br>
            <a:endParaRPr sz="6800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pic>
        <p:nvPicPr>
          <p:cNvPr id="379" name="Google Shape;379;p15" descr="Image result for EU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7613" y="5899682"/>
            <a:ext cx="1091629" cy="68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5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70494" y="5904005"/>
            <a:ext cx="946446" cy="72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bre Franklin Thin"/>
              <a:buNone/>
            </a:pPr>
            <a:r>
              <a:rPr lang="en-US" sz="6000">
                <a:latin typeface="Libre Franklin Thin"/>
                <a:ea typeface="Libre Franklin Thin"/>
                <a:cs typeface="Libre Franklin Thin"/>
                <a:sym typeface="Libre Franklin Thin"/>
              </a:rPr>
              <a:t>Proceso</a:t>
            </a:r>
            <a:r>
              <a:rPr lang="en-US" b="1"/>
              <a:t> </a:t>
            </a:r>
            <a:r>
              <a:rPr lang="en-US" sz="6000">
                <a:latin typeface="Libre Franklin Thin"/>
                <a:ea typeface="Libre Franklin Thin"/>
                <a:cs typeface="Libre Franklin Thin"/>
                <a:sym typeface="Libre Franklin Thin"/>
              </a:rPr>
              <a:t>de evaluación y selección</a:t>
            </a:r>
            <a:br>
              <a:rPr lang="en-US" sz="6000">
                <a:latin typeface="Libre Franklin Thin"/>
                <a:ea typeface="Libre Franklin Thin"/>
                <a:cs typeface="Libre Franklin Thin"/>
                <a:sym typeface="Libre Franklin Thin"/>
              </a:rPr>
            </a:br>
            <a:endParaRPr sz="6000"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grpSp>
        <p:nvGrpSpPr>
          <p:cNvPr id="387" name="Google Shape;387;p16"/>
          <p:cNvGrpSpPr/>
          <p:nvPr/>
        </p:nvGrpSpPr>
        <p:grpSpPr>
          <a:xfrm>
            <a:off x="2211402" y="1619825"/>
            <a:ext cx="6072790" cy="4348221"/>
            <a:chOff x="2211402" y="3116"/>
            <a:chExt cx="6072790" cy="4348221"/>
          </a:xfrm>
        </p:grpSpPr>
        <p:sp>
          <p:nvSpPr>
            <p:cNvPr id="388" name="Google Shape;388;p16"/>
            <p:cNvSpPr/>
            <p:nvPr/>
          </p:nvSpPr>
          <p:spPr>
            <a:xfrm>
              <a:off x="2231407" y="3116"/>
              <a:ext cx="512943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 txBox="1"/>
            <p:nvPr/>
          </p:nvSpPr>
          <p:spPr>
            <a:xfrm>
              <a:off x="2231407" y="3116"/>
              <a:ext cx="512943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Gill Sans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Solicitudes recibidas antes de la fecha límite</a:t>
              </a:r>
              <a:endPara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2231407" y="469428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2955227" y="469428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3679048" y="469428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4402868" y="469428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5126688" y="469428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5850509" y="469428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6574329" y="469428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2231407" y="630583"/>
              <a:ext cx="512943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 txBox="1"/>
            <p:nvPr/>
          </p:nvSpPr>
          <p:spPr>
            <a:xfrm>
              <a:off x="2231407" y="630583"/>
              <a:ext cx="512943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Clasificación por Ventana</a:t>
              </a:r>
              <a:endPara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2231407" y="109689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2955227" y="109689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3679048" y="109689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4402868" y="109689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5126688" y="109689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5850509" y="109689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6574329" y="109689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2231407" y="1258051"/>
              <a:ext cx="605278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 txBox="1"/>
            <p:nvPr/>
          </p:nvSpPr>
          <p:spPr>
            <a:xfrm>
              <a:off x="2231407" y="1385026"/>
              <a:ext cx="605278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Revisión de elegibilidad (formato, enfoque, constelaciones de socios ,.)</a:t>
              </a:r>
              <a:endPara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2231407" y="1724363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2955227" y="1724363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679048" y="1724363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4402868" y="1724363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5126688" y="1724363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5850509" y="1724363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6574329" y="1724363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2231407" y="1885519"/>
              <a:ext cx="512943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6"/>
            <p:cNvSpPr txBox="1"/>
            <p:nvPr/>
          </p:nvSpPr>
          <p:spPr>
            <a:xfrm>
              <a:off x="2231407" y="1981089"/>
              <a:ext cx="512943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Revisar y evaluar (siguiendo los criterios de selección)</a:t>
              </a:r>
              <a:endPara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2231407" y="2351831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2955227" y="2351831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3679048" y="2351831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4402868" y="2351831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5126688" y="2351831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5850509" y="2351831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6574329" y="2351831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2231407" y="2512986"/>
              <a:ext cx="512943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6"/>
            <p:cNvSpPr txBox="1"/>
            <p:nvPr/>
          </p:nvSpPr>
          <p:spPr>
            <a:xfrm>
              <a:off x="2231407" y="2512986"/>
              <a:ext cx="512943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Rango</a:t>
              </a:r>
              <a:endPara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2231407" y="2979299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2955227" y="2979299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3679048" y="2979299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4402868" y="2979299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5126688" y="2979299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5850509" y="2979299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6574329" y="2979299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2231407" y="3140454"/>
              <a:ext cx="512943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6"/>
            <p:cNvSpPr txBox="1"/>
            <p:nvPr/>
          </p:nvSpPr>
          <p:spPr>
            <a:xfrm>
              <a:off x="2231407" y="3140454"/>
              <a:ext cx="5129435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Segunda revisión</a:t>
              </a:r>
              <a:endPara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2231407" y="360676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2955227" y="360676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3679048" y="360676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4402868" y="360676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5126688" y="360676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5850509" y="360676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6574329" y="3606766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2211402" y="3885025"/>
              <a:ext cx="5556769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6"/>
            <p:cNvSpPr txBox="1"/>
            <p:nvPr/>
          </p:nvSpPr>
          <p:spPr>
            <a:xfrm>
              <a:off x="2211402" y="3885025"/>
              <a:ext cx="5556769" cy="466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Informar a los solicitantes seleccionados para que pasen a la fase II de la solicitud.</a:t>
              </a:r>
              <a:endPara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2231407" y="4234234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2955227" y="4234234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3679048" y="4234234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4402868" y="4234234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5126688" y="4234234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5850509" y="4234234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6574329" y="4234234"/>
              <a:ext cx="683924" cy="113987"/>
            </a:xfrm>
            <a:prstGeom prst="parallelogram">
              <a:avLst>
                <a:gd name="adj" fmla="val 140840"/>
              </a:avLst>
            </a:prstGeom>
            <a:solidFill>
              <a:srgbClr val="1A9A76"/>
            </a:solidFill>
            <a:ln w="12700" cap="flat" cmpd="sng">
              <a:solidFill>
                <a:srgbClr val="1A9A7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1" name="Google Shape;451;p16"/>
          <p:cNvSpPr/>
          <p:nvPr/>
        </p:nvSpPr>
        <p:spPr>
          <a:xfrm>
            <a:off x="8541903" y="1970813"/>
            <a:ext cx="1621971" cy="399723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6"/>
          <p:cNvSpPr txBox="1"/>
          <p:nvPr/>
        </p:nvSpPr>
        <p:spPr>
          <a:xfrm>
            <a:off x="8762058" y="1167468"/>
            <a:ext cx="1401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Fase 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16" descr="Image result for EU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7613" y="5899682"/>
            <a:ext cx="1091629" cy="68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6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0494" y="5904005"/>
            <a:ext cx="946446" cy="722137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6"/>
          <p:cNvSpPr txBox="1"/>
          <p:nvPr/>
        </p:nvSpPr>
        <p:spPr>
          <a:xfrm>
            <a:off x="180589" y="2212457"/>
            <a:ext cx="21651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Abril* 2021 por Comité de Selección UN-Habitat </a:t>
            </a:r>
            <a:endParaRPr sz="3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17" descr="Graphical user interface,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0500" t="28106" r="26928" b="18684"/>
          <a:stretch/>
        </p:blipFill>
        <p:spPr>
          <a:xfrm>
            <a:off x="80392" y="315306"/>
            <a:ext cx="12091013" cy="556012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7"/>
          <p:cNvSpPr txBox="1"/>
          <p:nvPr/>
        </p:nvSpPr>
        <p:spPr>
          <a:xfrm>
            <a:off x="1384663" y="6209062"/>
            <a:ext cx="6648994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"Otras consideraciones" como "desempates"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Google Shape;463;p17" descr="Image result for EU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7613" y="5899682"/>
            <a:ext cx="1091629" cy="68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7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70494" y="5904005"/>
            <a:ext cx="946446" cy="722137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7"/>
          <p:cNvSpPr txBox="1"/>
          <p:nvPr/>
        </p:nvSpPr>
        <p:spPr>
          <a:xfrm>
            <a:off x="846161" y="1856096"/>
            <a:ext cx="2251881" cy="369332"/>
          </a:xfrm>
          <a:prstGeom prst="rect">
            <a:avLst/>
          </a:prstGeom>
          <a:solidFill>
            <a:srgbClr val="178A7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Tipos de criterios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7"/>
          <p:cNvSpPr txBox="1"/>
          <p:nvPr/>
        </p:nvSpPr>
        <p:spPr>
          <a:xfrm>
            <a:off x="8771849" y="1551520"/>
            <a:ext cx="2733214" cy="4001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Ponderación (%)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7"/>
          <p:cNvSpPr txBox="1"/>
          <p:nvPr/>
        </p:nvSpPr>
        <p:spPr>
          <a:xfrm>
            <a:off x="8649020" y="2040762"/>
            <a:ext cx="836174" cy="461665"/>
          </a:xfrm>
          <a:prstGeom prst="rect">
            <a:avLst/>
          </a:prstGeom>
          <a:solidFill>
            <a:srgbClr val="C7E4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Fase</a:t>
            </a:r>
            <a:endParaRPr sz="2400" b="1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7"/>
          <p:cNvSpPr txBox="1"/>
          <p:nvPr/>
        </p:nvSpPr>
        <p:spPr>
          <a:xfrm>
            <a:off x="10156030" y="2040762"/>
            <a:ext cx="885009" cy="461665"/>
          </a:xfrm>
          <a:prstGeom prst="rect">
            <a:avLst/>
          </a:prstGeom>
          <a:solidFill>
            <a:srgbClr val="C7E4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Fase</a:t>
            </a:r>
            <a:endParaRPr sz="2400" b="1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7"/>
          <p:cNvSpPr txBox="1"/>
          <p:nvPr/>
        </p:nvSpPr>
        <p:spPr>
          <a:xfrm>
            <a:off x="846160" y="2661313"/>
            <a:ext cx="5460371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Acuerdo</a:t>
            </a:r>
            <a:r>
              <a:rPr lang="en-US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asociación</a:t>
            </a:r>
            <a:r>
              <a:rPr lang="en-US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8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hermanamiento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7"/>
          <p:cNvSpPr txBox="1"/>
          <p:nvPr/>
        </p:nvSpPr>
        <p:spPr>
          <a:xfrm>
            <a:off x="846161" y="3095368"/>
            <a:ext cx="2565779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Contexto/Sinergias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7"/>
          <p:cNvSpPr txBox="1"/>
          <p:nvPr/>
        </p:nvSpPr>
        <p:spPr>
          <a:xfrm>
            <a:off x="698992" y="3613666"/>
            <a:ext cx="4010168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Objetivos/Resultados Esperados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7"/>
          <p:cNvSpPr txBox="1"/>
          <p:nvPr/>
        </p:nvSpPr>
        <p:spPr>
          <a:xfrm>
            <a:off x="698992" y="4131964"/>
            <a:ext cx="3156571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Abordaje</a:t>
            </a:r>
            <a:r>
              <a:rPr lang="en-US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8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planteamiento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7"/>
          <p:cNvSpPr txBox="1"/>
          <p:nvPr/>
        </p:nvSpPr>
        <p:spPr>
          <a:xfrm>
            <a:off x="698992" y="4566861"/>
            <a:ext cx="479036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Consideraciones de Presupuesto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 Thin"/>
              <a:buNone/>
            </a:pPr>
            <a:r>
              <a:rPr lang="en-US" sz="6000">
                <a:latin typeface="Libre Franklin Thin"/>
                <a:ea typeface="Libre Franklin Thin"/>
                <a:cs typeface="Libre Franklin Thin"/>
                <a:sym typeface="Libre Franklin Thin"/>
              </a:rPr>
              <a:t>Criterios de Evaluación</a:t>
            </a:r>
            <a:endParaRPr sz="6000"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480" name="Google Shape;480;p18"/>
          <p:cNvSpPr txBox="1"/>
          <p:nvPr/>
        </p:nvSpPr>
        <p:spPr>
          <a:xfrm>
            <a:off x="986565" y="1683854"/>
            <a:ext cx="1012478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Consejo </a:t>
            </a:r>
            <a:r>
              <a:rPr lang="en-US" sz="28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al preparar la solicitud, tenga en cuenta las preguntas formuladas en el formulario, así como los criterios de evaluación</a:t>
            </a:r>
            <a:r>
              <a:rPr lang="en-US" sz="28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.</a:t>
            </a:r>
            <a:endParaRPr sz="28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481" name="Google Shape;481;p18"/>
          <p:cNvSpPr txBox="1"/>
          <p:nvPr/>
        </p:nvSpPr>
        <p:spPr>
          <a:xfrm>
            <a:off x="619026" y="2832683"/>
            <a:ext cx="388978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Preguntas sobre formulario de solicitud</a:t>
            </a:r>
            <a:endParaRPr sz="24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482" name="Google Shape;482;p18"/>
          <p:cNvSpPr txBox="1"/>
          <p:nvPr/>
        </p:nvSpPr>
        <p:spPr>
          <a:xfrm>
            <a:off x="6802004" y="2767394"/>
            <a:ext cx="38897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Criterios de Evaluación</a:t>
            </a:r>
            <a:endParaRPr sz="24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cxnSp>
        <p:nvCxnSpPr>
          <p:cNvPr id="483" name="Google Shape;483;p18"/>
          <p:cNvCxnSpPr/>
          <p:nvPr/>
        </p:nvCxnSpPr>
        <p:spPr>
          <a:xfrm>
            <a:off x="5748281" y="2637961"/>
            <a:ext cx="986151" cy="389444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4" name="Google Shape;484;p18"/>
          <p:cNvCxnSpPr/>
          <p:nvPr/>
        </p:nvCxnSpPr>
        <p:spPr>
          <a:xfrm flipH="1">
            <a:off x="4142028" y="2637961"/>
            <a:ext cx="803126" cy="890722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85" name="Google Shape;485;p18" descr="Image result for EU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7613" y="5899682"/>
            <a:ext cx="1091629" cy="68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8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0494" y="5904005"/>
            <a:ext cx="946446" cy="72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8"/>
          <p:cNvPicPr preferRelativeResize="0"/>
          <p:nvPr/>
        </p:nvPicPr>
        <p:blipFill rotWithShape="1">
          <a:blip r:embed="rId5">
            <a:alphaModFix/>
          </a:blip>
          <a:srcRect l="37896" t="40467" r="17022" b="28015"/>
          <a:stretch/>
        </p:blipFill>
        <p:spPr>
          <a:xfrm>
            <a:off x="274094" y="3663680"/>
            <a:ext cx="5868537" cy="230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8"/>
          <p:cNvPicPr preferRelativeResize="0"/>
          <p:nvPr/>
        </p:nvPicPr>
        <p:blipFill rotWithShape="1">
          <a:blip r:embed="rId6">
            <a:alphaModFix/>
          </a:blip>
          <a:srcRect l="9966" t="40252" r="28566" b="12733"/>
          <a:stretch/>
        </p:blipFill>
        <p:spPr>
          <a:xfrm>
            <a:off x="6142631" y="3317632"/>
            <a:ext cx="5847329" cy="251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" descr="A picture containing sitting, train, standing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26126" t="-3618" r="18570"/>
          <a:stretch/>
        </p:blipFill>
        <p:spPr>
          <a:xfrm>
            <a:off x="-89828" y="-195943"/>
            <a:ext cx="12713973" cy="724988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5" name="Google Shape;175;p2"/>
          <p:cNvSpPr txBox="1">
            <a:spLocks noGrp="1"/>
          </p:cNvSpPr>
          <p:nvPr>
            <p:ph type="ctrTitle"/>
          </p:nvPr>
        </p:nvSpPr>
        <p:spPr>
          <a:xfrm>
            <a:off x="406624" y="1001449"/>
            <a:ext cx="9144000" cy="107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 Thin"/>
              <a:buNone/>
            </a:pPr>
            <a:r>
              <a:rPr lang="en-US">
                <a:latin typeface="Libre Franklin Thin"/>
                <a:ea typeface="Libre Franklin Thin"/>
                <a:cs typeface="Libre Franklin Thin"/>
                <a:sym typeface="Libre Franklin Thin"/>
              </a:rPr>
              <a:t>Contenido de la Sesión</a:t>
            </a:r>
            <a:endParaRPr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176" name="Google Shape;176;p2"/>
          <p:cNvSpPr txBox="1">
            <a:spLocks noGrp="1"/>
          </p:cNvSpPr>
          <p:nvPr>
            <p:ph type="subTitle" idx="1"/>
          </p:nvPr>
        </p:nvSpPr>
        <p:spPr>
          <a:xfrm>
            <a:off x="406624" y="2953303"/>
            <a:ext cx="9144000" cy="306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Libre Franklin Thin"/>
                <a:ea typeface="Libre Franklin Thin"/>
                <a:cs typeface="Libre Franklin Thin"/>
                <a:sym typeface="Libre Franklin Thin"/>
              </a:rPr>
              <a:t>Revisión general de la Convocatoria del Programa UE-WOP</a:t>
            </a:r>
            <a:endParaRPr sz="3200"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Libre Franklin Thin"/>
                <a:ea typeface="Libre Franklin Thin"/>
                <a:cs typeface="Libre Franklin Thin"/>
                <a:sym typeface="Libre Franklin Thin"/>
              </a:rPr>
              <a:t>	- María Pascual, GWOPA, UN-Habitat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Libre Franklin Thin"/>
                <a:ea typeface="Libre Franklin Thin"/>
                <a:cs typeface="Libre Franklin Thin"/>
                <a:sym typeface="Libre Franklin Thin"/>
              </a:rPr>
              <a:t>Preguntas y respuestas</a:t>
            </a:r>
            <a:endParaRPr sz="3200"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177" name="Google Shape;177;p2"/>
          <p:cNvSpPr txBox="1"/>
          <p:nvPr/>
        </p:nvSpPr>
        <p:spPr>
          <a:xfrm>
            <a:off x="9550624" y="2765194"/>
            <a:ext cx="217559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20 min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9"/>
          <p:cNvSpPr txBox="1">
            <a:spLocks noGrp="1"/>
          </p:cNvSpPr>
          <p:nvPr>
            <p:ph type="title"/>
          </p:nvPr>
        </p:nvSpPr>
        <p:spPr>
          <a:xfrm>
            <a:off x="253347" y="854622"/>
            <a:ext cx="1146265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46295"/>
              <a:buFont typeface="Libre Franklin Thin"/>
              <a:buNone/>
            </a:pPr>
            <a:r>
              <a:rPr lang="en-US" sz="7200">
                <a:latin typeface="Libre Franklin Thin"/>
                <a:ea typeface="Libre Franklin Thin"/>
                <a:cs typeface="Libre Franklin Thin"/>
                <a:sym typeface="Libre Franklin Thin"/>
              </a:rPr>
              <a:t>Grupo de trabajo de selección</a:t>
            </a:r>
            <a:br>
              <a:rPr lang="en-US"/>
            </a:br>
            <a:endParaRPr sz="7200"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495" name="Google Shape;495;p19"/>
          <p:cNvSpPr txBox="1">
            <a:spLocks noGrp="1"/>
          </p:cNvSpPr>
          <p:nvPr>
            <p:ph type="body" idx="1"/>
          </p:nvPr>
        </p:nvSpPr>
        <p:spPr>
          <a:xfrm>
            <a:off x="1149531" y="1873568"/>
            <a:ext cx="1039803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Equipo</a:t>
            </a:r>
            <a:r>
              <a:rPr lang="en-US" dirty="0"/>
              <a:t> de ONU-</a:t>
            </a:r>
            <a:r>
              <a:rPr lang="en-US" dirty="0" err="1"/>
              <a:t>Hábitat</a:t>
            </a:r>
            <a:r>
              <a:rPr lang="en-US" dirty="0"/>
              <a:t> (</a:t>
            </a:r>
            <a:r>
              <a:rPr lang="en-US" dirty="0" err="1"/>
              <a:t>expertos</a:t>
            </a:r>
            <a:r>
              <a:rPr lang="en-US" dirty="0"/>
              <a:t> </a:t>
            </a:r>
            <a:r>
              <a:rPr lang="en-US" dirty="0" err="1"/>
              <a:t>legales</a:t>
            </a:r>
            <a:r>
              <a:rPr lang="en-US" dirty="0"/>
              <a:t>, </a:t>
            </a:r>
            <a:r>
              <a:rPr lang="en-US" dirty="0" err="1"/>
              <a:t>financieros</a:t>
            </a:r>
            <a:r>
              <a:rPr lang="en-US" dirty="0"/>
              <a:t>, </a:t>
            </a:r>
            <a:r>
              <a:rPr lang="en-US" dirty="0" err="1"/>
              <a:t>socios</a:t>
            </a:r>
            <a:r>
              <a:rPr lang="en-US" dirty="0"/>
              <a:t> y en los </a:t>
            </a:r>
            <a:r>
              <a:rPr lang="en-US" dirty="0" err="1"/>
              <a:t>temas</a:t>
            </a:r>
            <a:r>
              <a:rPr lang="en-US" dirty="0"/>
              <a:t>) con </a:t>
            </a:r>
            <a:r>
              <a:rPr lang="en-US" dirty="0" err="1"/>
              <a:t>observación</a:t>
            </a:r>
            <a:r>
              <a:rPr lang="en-US" dirty="0"/>
              <a:t> de EU-</a:t>
            </a:r>
            <a:r>
              <a:rPr lang="en-US" dirty="0" err="1"/>
              <a:t>IntPa</a:t>
            </a:r>
            <a:r>
              <a:rPr lang="en-US" dirty="0"/>
              <a:t> (</a:t>
            </a:r>
            <a:r>
              <a:rPr lang="en-US" dirty="0" err="1"/>
              <a:t>anteriormente</a:t>
            </a:r>
            <a:r>
              <a:rPr lang="en-US" dirty="0"/>
              <a:t> DEVCO)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Sin </a:t>
            </a:r>
            <a:r>
              <a:rPr lang="en-US" dirty="0" err="1"/>
              <a:t>conflicto</a:t>
            </a:r>
            <a:r>
              <a:rPr lang="en-US" dirty="0"/>
              <a:t> de </a:t>
            </a:r>
            <a:r>
              <a:rPr lang="en-US" dirty="0" err="1"/>
              <a:t>intereses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Contribuir</a:t>
            </a:r>
            <a:r>
              <a:rPr lang="en-US" dirty="0"/>
              <a:t> a </a:t>
            </a:r>
            <a:r>
              <a:rPr lang="en-US" dirty="0" err="1"/>
              <a:t>establecer</a:t>
            </a:r>
            <a:r>
              <a:rPr lang="en-US" dirty="0"/>
              <a:t> </a:t>
            </a:r>
            <a:r>
              <a:rPr lang="en-US" dirty="0" err="1"/>
              <a:t>criterios</a:t>
            </a:r>
            <a:r>
              <a:rPr lang="en-US" dirty="0"/>
              <a:t> de </a:t>
            </a:r>
            <a:r>
              <a:rPr lang="en-US" dirty="0" err="1"/>
              <a:t>elegibilidad</a:t>
            </a:r>
            <a:r>
              <a:rPr lang="en-US" dirty="0"/>
              <a:t> y </a:t>
            </a:r>
            <a:r>
              <a:rPr lang="en-US" dirty="0" err="1"/>
              <a:t>selección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Ayudar</a:t>
            </a:r>
            <a:r>
              <a:rPr lang="en-US" dirty="0"/>
              <a:t> a </a:t>
            </a:r>
            <a:r>
              <a:rPr lang="en-US" dirty="0" err="1"/>
              <a:t>garantizar</a:t>
            </a:r>
            <a:r>
              <a:rPr lang="en-US" dirty="0"/>
              <a:t> que la </a:t>
            </a:r>
            <a:r>
              <a:rPr lang="en-US" dirty="0" err="1"/>
              <a:t>llamada</a:t>
            </a:r>
            <a:r>
              <a:rPr lang="en-US" dirty="0"/>
              <a:t> y el </a:t>
            </a:r>
            <a:r>
              <a:rPr lang="en-US" dirty="0" err="1"/>
              <a:t>proceso</a:t>
            </a:r>
            <a:r>
              <a:rPr lang="en-US" dirty="0"/>
              <a:t> de la </a:t>
            </a:r>
            <a:r>
              <a:rPr lang="en-US" dirty="0" err="1"/>
              <a:t>solicitud</a:t>
            </a:r>
            <a:r>
              <a:rPr lang="en-US" dirty="0"/>
              <a:t> (</a:t>
            </a:r>
            <a:r>
              <a:rPr lang="en-US" dirty="0" err="1"/>
              <a:t>orientación</a:t>
            </a:r>
            <a:r>
              <a:rPr lang="en-US" dirty="0"/>
              <a:t> y </a:t>
            </a:r>
            <a:r>
              <a:rPr lang="en-US" dirty="0" err="1"/>
              <a:t>formularios</a:t>
            </a:r>
            <a:r>
              <a:rPr lang="en-US" dirty="0"/>
              <a:t>) </a:t>
            </a:r>
            <a:r>
              <a:rPr lang="en-US" dirty="0" err="1"/>
              <a:t>faciliten</a:t>
            </a:r>
            <a:r>
              <a:rPr lang="en-US" dirty="0"/>
              <a:t> el </a:t>
            </a:r>
            <a:r>
              <a:rPr lang="en-US" dirty="0" err="1"/>
              <a:t>procesamiento</a:t>
            </a:r>
            <a:r>
              <a:rPr lang="en-US" dirty="0"/>
              <a:t> y la </a:t>
            </a:r>
            <a:r>
              <a:rPr lang="en-US" dirty="0" err="1"/>
              <a:t>administración</a:t>
            </a:r>
            <a:r>
              <a:rPr lang="en-US" dirty="0"/>
              <a:t> de </a:t>
            </a:r>
            <a:r>
              <a:rPr lang="en-US" dirty="0" err="1"/>
              <a:t>acuerdos</a:t>
            </a:r>
            <a:r>
              <a:rPr lang="en-US" dirty="0"/>
              <a:t> sin </a:t>
            </a:r>
            <a:r>
              <a:rPr lang="en-US" dirty="0" err="1"/>
              <a:t>problemas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Realizar</a:t>
            </a:r>
            <a:r>
              <a:rPr lang="en-US" dirty="0"/>
              <a:t> la </a:t>
            </a:r>
            <a:r>
              <a:rPr lang="en-US" dirty="0" err="1"/>
              <a:t>evaluación</a:t>
            </a:r>
            <a:r>
              <a:rPr lang="en-US" dirty="0"/>
              <a:t> y </a:t>
            </a:r>
            <a:r>
              <a:rPr lang="en-US" dirty="0" err="1"/>
              <a:t>selección</a:t>
            </a:r>
            <a:r>
              <a:rPr lang="en-US" dirty="0"/>
              <a:t> de </a:t>
            </a:r>
            <a:r>
              <a:rPr lang="en-US" dirty="0" err="1"/>
              <a:t>proyectos</a:t>
            </a:r>
            <a:r>
              <a:rPr lang="en-US" dirty="0"/>
              <a:t> WOP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Ayuda</a:t>
            </a:r>
            <a:r>
              <a:rPr lang="en-US" dirty="0"/>
              <a:t> para </a:t>
            </a:r>
            <a:r>
              <a:rPr lang="en-US" dirty="0" err="1"/>
              <a:t>establecer</a:t>
            </a:r>
            <a:r>
              <a:rPr lang="en-US" dirty="0"/>
              <a:t> </a:t>
            </a:r>
            <a:r>
              <a:rPr lang="en-US" dirty="0" err="1"/>
              <a:t>AoC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rgbClr val="171616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96" name="Google Shape;496;p19" descr="Image result for EU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7613" y="5899682"/>
            <a:ext cx="1091629" cy="68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9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0494" y="5904005"/>
            <a:ext cx="946446" cy="72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20" descr="Puzzle piec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7442" y="33001"/>
            <a:ext cx="1816249" cy="181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0" descr="Image result for architectural charette"/>
          <p:cNvPicPr preferRelativeResize="0"/>
          <p:nvPr/>
        </p:nvPicPr>
        <p:blipFill rotWithShape="1">
          <a:blip r:embed="rId4">
            <a:alphaModFix/>
          </a:blip>
          <a:srcRect l="30977" t="5508" r="30184"/>
          <a:stretch/>
        </p:blipFill>
        <p:spPr>
          <a:xfrm>
            <a:off x="-86061" y="-25167"/>
            <a:ext cx="4162314" cy="6883167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0"/>
          <p:cNvSpPr txBox="1">
            <a:spLocks noGrp="1"/>
          </p:cNvSpPr>
          <p:nvPr>
            <p:ph type="title"/>
          </p:nvPr>
        </p:nvSpPr>
        <p:spPr>
          <a:xfrm>
            <a:off x="4452770" y="523687"/>
            <a:ext cx="56046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ibre Franklin Thin"/>
              <a:buNone/>
            </a:pPr>
            <a:r>
              <a:rPr lang="en-US" sz="4800">
                <a:latin typeface="Libre Franklin Thin"/>
                <a:ea typeface="Libre Franklin Thin"/>
                <a:cs typeface="Libre Franklin Thin"/>
                <a:sym typeface="Libre Franklin Thin"/>
              </a:rPr>
              <a:t>Consejos para postularse</a:t>
            </a:r>
            <a:br>
              <a:rPr lang="en-US" sz="4800"/>
            </a:br>
            <a:endParaRPr sz="4800"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506" name="Google Shape;506;p20"/>
          <p:cNvSpPr txBox="1">
            <a:spLocks noGrp="1"/>
          </p:cNvSpPr>
          <p:nvPr>
            <p:ph type="body" idx="1"/>
          </p:nvPr>
        </p:nvSpPr>
        <p:spPr>
          <a:xfrm>
            <a:off x="4647304" y="1825625"/>
            <a:ext cx="697863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Lea los documentos con anticipación para saber qué se necesita y qué se desea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Identifique a los socios temprano. La demanda y el compromiso de los beneficiarios son clave (se necesita una carta en la Fase 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¡Garantice la co-creación y el desarrollo de capacidades! Comprender y adoptar el enfoque de WOP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Conéctese con actividades y oportunidades en curso para aprovechar los beneficios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Abordar de manera realista la coyuntura de COVID (y post-COVID ..)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Adopte las consideraciones de sostenibilidad y derechos humanos de una manera real ...</a:t>
            </a:r>
            <a:endParaRPr/>
          </a:p>
          <a:p>
            <a:pPr marL="228600" lvl="0" indent="-774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1"/>
          <p:cNvSpPr txBox="1">
            <a:spLocks noGrp="1"/>
          </p:cNvSpPr>
          <p:nvPr>
            <p:ph type="body" idx="1"/>
          </p:nvPr>
        </p:nvSpPr>
        <p:spPr>
          <a:xfrm>
            <a:off x="366252" y="4540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US" sz="8800" b="1">
                <a:latin typeface="Arial"/>
                <a:ea typeface="Arial"/>
                <a:cs typeface="Arial"/>
                <a:sym typeface="Arial"/>
              </a:rPr>
              <a:t>GRACIAS Y BUENA SUERTE</a:t>
            </a:r>
            <a:endParaRPr sz="88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21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674" y="2891304"/>
            <a:ext cx="7745362" cy="3808447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21"/>
          <p:cNvSpPr txBox="1"/>
          <p:nvPr/>
        </p:nvSpPr>
        <p:spPr>
          <a:xfrm>
            <a:off x="8906117" y="2891304"/>
            <a:ext cx="31546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www.unhabitat.org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1"/>
          <p:cNvSpPr txBox="1"/>
          <p:nvPr/>
        </p:nvSpPr>
        <p:spPr>
          <a:xfrm>
            <a:off x="9037357" y="3429000"/>
            <a:ext cx="30234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www.gwopa.org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1"/>
          <p:cNvSpPr txBox="1"/>
          <p:nvPr/>
        </p:nvSpPr>
        <p:spPr>
          <a:xfrm>
            <a:off x="8952063" y="3966696"/>
            <a:ext cx="306274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info@gwopa.org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bdbef98427_0_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bdbef98427_0_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4" name="Google Shape;524;gbdbef98427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bdbef98427_0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bdbef98427_0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gbdbef9842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560" y="952512"/>
            <a:ext cx="12192000" cy="697996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"/>
          <p:cNvSpPr txBox="1"/>
          <p:nvPr/>
        </p:nvSpPr>
        <p:spPr>
          <a:xfrm>
            <a:off x="321377" y="1539936"/>
            <a:ext cx="4852800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</a:pPr>
            <a:r>
              <a:rPr lang="en-US" sz="53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Asociaciones entre Operadores de Agua</a:t>
            </a:r>
            <a:r>
              <a:rPr lang="en-US" sz="59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-WOPs</a:t>
            </a:r>
            <a:endParaRPr sz="25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193" name="Google Shape;193;p3"/>
          <p:cNvSpPr txBox="1"/>
          <p:nvPr/>
        </p:nvSpPr>
        <p:spPr>
          <a:xfrm>
            <a:off x="5140443" y="1243513"/>
            <a:ext cx="427108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Asociaciones </a:t>
            </a: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sin fines de lucro </a:t>
            </a:r>
            <a:r>
              <a:rPr lang="en-US" sz="1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entre dos o más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operadores </a:t>
            </a:r>
            <a:r>
              <a:rPr lang="en-US" sz="1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 agua y / o saneamiento realizadas con el objetivo de fortalecer sus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capacidades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lang="en-US" sz="1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desempeño para brindar servicios de calidad a todos de manera  </a:t>
            </a: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sostenible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968845" y="949632"/>
            <a:ext cx="1069595" cy="587762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"/>
          <p:cNvSpPr/>
          <p:nvPr/>
        </p:nvSpPr>
        <p:spPr>
          <a:xfrm rot="10800000">
            <a:off x="8486642" y="2593399"/>
            <a:ext cx="1069595" cy="587762"/>
          </a:xfrm>
          <a:prstGeom prst="halfFrame">
            <a:avLst>
              <a:gd name="adj1" fmla="val 33333"/>
              <a:gd name="adj2" fmla="val 3082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3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792" y="1000560"/>
            <a:ext cx="1407169" cy="107366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"/>
          <p:cNvSpPr txBox="1"/>
          <p:nvPr/>
        </p:nvSpPr>
        <p:spPr>
          <a:xfrm>
            <a:off x="1050878" y="4885899"/>
            <a:ext cx="2292824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Operadores con conocimiento para compartir</a:t>
            </a:r>
            <a:endParaRPr sz="1800" b="1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"/>
          <p:cNvSpPr txBox="1"/>
          <p:nvPr/>
        </p:nvSpPr>
        <p:spPr>
          <a:xfrm>
            <a:off x="8720920" y="5013868"/>
            <a:ext cx="2552131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Operadores con necesidad de apoyo para mejorar capacidades</a:t>
            </a:r>
            <a:endParaRPr sz="1800" b="1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4"/>
          <p:cNvGrpSpPr/>
          <p:nvPr/>
        </p:nvGrpSpPr>
        <p:grpSpPr>
          <a:xfrm>
            <a:off x="4079074" y="583049"/>
            <a:ext cx="7539952" cy="5691901"/>
            <a:chOff x="392663" y="-7603"/>
            <a:chExt cx="7539952" cy="5691901"/>
          </a:xfrm>
        </p:grpSpPr>
        <p:sp>
          <p:nvSpPr>
            <p:cNvPr id="205" name="Google Shape;205;p4"/>
            <p:cNvSpPr/>
            <p:nvPr/>
          </p:nvSpPr>
          <p:spPr>
            <a:xfrm rot="2562945">
              <a:off x="2495793" y="3989190"/>
              <a:ext cx="857109" cy="597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529"/>
                  </a:moveTo>
                  <a:lnTo>
                    <a:pt x="121407" y="60529"/>
                  </a:lnTo>
                </a:path>
              </a:pathLst>
            </a:custGeom>
            <a:noFill/>
            <a:ln w="12700" cap="flat" cmpd="sng">
              <a:solidFill>
                <a:srgbClr val="B74816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06" name="Google Shape;206;p4"/>
            <p:cNvSpPr/>
            <p:nvPr/>
          </p:nvSpPr>
          <p:spPr>
            <a:xfrm>
              <a:off x="2609476" y="2816322"/>
              <a:ext cx="842490" cy="597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529"/>
                  </a:moveTo>
                  <a:lnTo>
                    <a:pt x="137345" y="60529"/>
                  </a:lnTo>
                </a:path>
              </a:pathLst>
            </a:custGeom>
            <a:noFill/>
            <a:ln w="12700" cap="flat" cmpd="sng">
              <a:solidFill>
                <a:srgbClr val="B74816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07" name="Google Shape;207;p4"/>
            <p:cNvSpPr/>
            <p:nvPr/>
          </p:nvSpPr>
          <p:spPr>
            <a:xfrm rot="-2572057">
              <a:off x="2500828" y="1652708"/>
              <a:ext cx="813627" cy="597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529"/>
                  </a:moveTo>
                  <a:lnTo>
                    <a:pt x="149136" y="60529"/>
                  </a:lnTo>
                </a:path>
              </a:pathLst>
            </a:custGeom>
            <a:noFill/>
            <a:ln w="12700" cap="flat" cmpd="sng">
              <a:solidFill>
                <a:srgbClr val="B74816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208" name="Google Shape;208;p4"/>
            <p:cNvSpPr/>
            <p:nvPr/>
          </p:nvSpPr>
          <p:spPr>
            <a:xfrm>
              <a:off x="392663" y="1508708"/>
              <a:ext cx="2729864" cy="2729864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22988" r="-22988"/>
              </a:stretch>
            </a:blip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2963990" y="-7603"/>
              <a:ext cx="1730690" cy="1669350"/>
            </a:xfrm>
            <a:prstGeom prst="ellipse">
              <a:avLst/>
            </a:prstGeom>
            <a:solidFill>
              <a:srgbClr val="CC6014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 txBox="1"/>
            <p:nvPr/>
          </p:nvSpPr>
          <p:spPr>
            <a:xfrm>
              <a:off x="3217444" y="236868"/>
              <a:ext cx="1223782" cy="1180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Conocimiento de WOPs </a:t>
              </a:r>
              <a:endParaRPr sz="2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4742507" y="-7603"/>
              <a:ext cx="2596035" cy="166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4"/>
            <p:cNvSpPr txBox="1"/>
            <p:nvPr/>
          </p:nvSpPr>
          <p:spPr>
            <a:xfrm>
              <a:off x="4742507" y="-7603"/>
              <a:ext cx="2596035" cy="166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Gill Sans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Lecciones aprendidas de UE ACP y otros programas de WOP.</a:t>
              </a:r>
              <a:endParaRPr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Gill Sans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Guías y herramientas</a:t>
              </a:r>
              <a:endParaRPr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Gill Sans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Principios de los WOP </a:t>
              </a:r>
              <a:endParaRPr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3451967" y="2027246"/>
              <a:ext cx="1815567" cy="1637918"/>
            </a:xfrm>
            <a:prstGeom prst="ellipse">
              <a:avLst/>
            </a:prstGeom>
            <a:solidFill>
              <a:srgbClr val="E27C11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"/>
            <p:cNvSpPr txBox="1"/>
            <p:nvPr/>
          </p:nvSpPr>
          <p:spPr>
            <a:xfrm>
              <a:off x="3717851" y="2267114"/>
              <a:ext cx="1283799" cy="11581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Comisión Europea + UNHabitat</a:t>
              </a:r>
              <a:endParaRPr sz="2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5209265" y="2027246"/>
              <a:ext cx="2723350" cy="1637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 txBox="1"/>
            <p:nvPr/>
          </p:nvSpPr>
          <p:spPr>
            <a:xfrm>
              <a:off x="5209265" y="2027246"/>
              <a:ext cx="2723350" cy="1637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Gill Sans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UE y el marco de políticas de la ONU-Reglas Institucionales</a:t>
              </a:r>
              <a:endParaRPr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Gill Sans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Revisión del Comité de Selección</a:t>
              </a:r>
              <a:endParaRPr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3021972" y="4046380"/>
              <a:ext cx="1637918" cy="1637918"/>
            </a:xfrm>
            <a:prstGeom prst="ellipse">
              <a:avLst/>
            </a:prstGeom>
            <a:solidFill>
              <a:srgbClr val="F39B14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"/>
            <p:cNvSpPr txBox="1"/>
            <p:nvPr/>
          </p:nvSpPr>
          <p:spPr>
            <a:xfrm>
              <a:off x="3261840" y="4286248"/>
              <a:ext cx="1158182" cy="11581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Gill Sans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rPr>
                <a:t>Consultas a externos</a:t>
              </a:r>
              <a:endParaRPr sz="2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823683" y="4046380"/>
              <a:ext cx="2456877" cy="1637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"/>
            <p:cNvSpPr txBox="1"/>
            <p:nvPr/>
          </p:nvSpPr>
          <p:spPr>
            <a:xfrm>
              <a:off x="4823683" y="4046380"/>
              <a:ext cx="2456877" cy="1637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Gill Sans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Grupo consultivo de operadores</a:t>
              </a:r>
              <a:endParaRPr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Gill Sans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Taller de Bruselas</a:t>
              </a:r>
              <a:endParaRPr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Gill Sans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Revisiones específicas</a:t>
              </a:r>
              <a:endParaRPr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264724" y="1472994"/>
            <a:ext cx="43732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 Thin"/>
              <a:buNone/>
            </a:pPr>
            <a:r>
              <a:rPr lang="en-US" sz="6000">
                <a:latin typeface="Libre Franklin Thin"/>
                <a:ea typeface="Libre Franklin Thin"/>
                <a:cs typeface="Libre Franklin Thin"/>
                <a:sym typeface="Libre Franklin Thin"/>
              </a:rPr>
              <a:t>Proceso de desarrollo del Programa UE-WOP</a:t>
            </a:r>
            <a:endParaRPr sz="6000"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222" name="Google Shape;222;p4"/>
          <p:cNvSpPr/>
          <p:nvPr/>
        </p:nvSpPr>
        <p:spPr>
          <a:xfrm rot="-8095479">
            <a:off x="6320839" y="2181972"/>
            <a:ext cx="259492" cy="31086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4"/>
          <p:cNvSpPr/>
          <p:nvPr/>
        </p:nvSpPr>
        <p:spPr>
          <a:xfrm rot="-5400000">
            <a:off x="6853293" y="3273568"/>
            <a:ext cx="259492" cy="31086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4"/>
          <p:cNvSpPr/>
          <p:nvPr/>
        </p:nvSpPr>
        <p:spPr>
          <a:xfrm rot="-3345574">
            <a:off x="6321018" y="4358254"/>
            <a:ext cx="259492" cy="31086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4" descr="Image result for EU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8799" y="5411072"/>
            <a:ext cx="1598517" cy="99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727" y="5293508"/>
            <a:ext cx="1461795" cy="111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"/>
          <p:cNvSpPr txBox="1">
            <a:spLocks noGrp="1"/>
          </p:cNvSpPr>
          <p:nvPr>
            <p:ph type="ctrTitle"/>
          </p:nvPr>
        </p:nvSpPr>
        <p:spPr>
          <a:xfrm>
            <a:off x="330750" y="2650475"/>
            <a:ext cx="9264000" cy="3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Guía del Programa UE-WOP 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Contexto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Objetivo del Programa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Revisión del Programa UE-WOP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Proyectos Elegibles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Actividades Elegibles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Socios Elegibles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Elegibilidad de gastos 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Proceso de Solicitud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Aplicación Fase I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Evaluación y Selección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Anexos</a:t>
            </a:r>
            <a:b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Anexo A: Formulario de Solicitud de la Fase I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Anexo B: Criterios de Evaluación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Anexo C: Código de Conducta de GWOPA 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Anexo D: Lista de Elegibilidad de Países UE DEVCO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5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058" t="22987" r="38774" b="27813"/>
          <a:stretch/>
        </p:blipFill>
        <p:spPr>
          <a:xfrm>
            <a:off x="6244046" y="1829695"/>
            <a:ext cx="5432605" cy="395226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"/>
          <p:cNvSpPr txBox="1"/>
          <p:nvPr/>
        </p:nvSpPr>
        <p:spPr>
          <a:xfrm>
            <a:off x="5434150" y="879224"/>
            <a:ext cx="62424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 </a:t>
            </a:r>
            <a:r>
              <a:rPr lang="en-US" sz="44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Paquete de la Convocatoria</a:t>
            </a:r>
            <a:endParaRPr sz="44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marL="571500" marR="0" lvl="0" indent="-5715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-Contenido</a:t>
            </a:r>
            <a:endParaRPr sz="4400" b="0" i="0" u="none" strike="noStrike" cap="none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235" name="Google Shape;235;p5"/>
          <p:cNvSpPr/>
          <p:nvPr/>
        </p:nvSpPr>
        <p:spPr>
          <a:xfrm>
            <a:off x="6740775" y="6053150"/>
            <a:ext cx="470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https://unhabitat.org/node/145078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6" descr="A picture containing text, screenshot, electronics, displa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036" t="18002" r="23067" b="4536"/>
          <a:stretch/>
        </p:blipFill>
        <p:spPr>
          <a:xfrm>
            <a:off x="0" y="0"/>
            <a:ext cx="12292149" cy="747353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6"/>
          <p:cNvSpPr txBox="1">
            <a:spLocks noGrp="1"/>
          </p:cNvSpPr>
          <p:nvPr>
            <p:ph type="ctrTitle"/>
          </p:nvPr>
        </p:nvSpPr>
        <p:spPr>
          <a:xfrm>
            <a:off x="4763073" y="-624750"/>
            <a:ext cx="71490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</a:pPr>
            <a:r>
              <a:rPr lang="en-US" sz="5300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Contexto del Programa UE-WOP</a:t>
            </a:r>
            <a:endParaRPr sz="5300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pic>
        <p:nvPicPr>
          <p:cNvPr id="243" name="Google Shape;24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674" y="878735"/>
            <a:ext cx="9412738" cy="571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6" descr="A picture containing text, screenshot, electronics, displa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135" t="69416" r="23774" b="4540"/>
          <a:stretch/>
        </p:blipFill>
        <p:spPr>
          <a:xfrm>
            <a:off x="-212674" y="4960776"/>
            <a:ext cx="12192000" cy="251276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6"/>
          <p:cNvSpPr/>
          <p:nvPr/>
        </p:nvSpPr>
        <p:spPr>
          <a:xfrm>
            <a:off x="581055" y="1751544"/>
            <a:ext cx="4386356" cy="3524319"/>
          </a:xfrm>
          <a:prstGeom prst="rect">
            <a:avLst/>
          </a:prstGeom>
          <a:solidFill>
            <a:srgbClr val="B8D98E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6"/>
          <p:cNvSpPr txBox="1"/>
          <p:nvPr/>
        </p:nvSpPr>
        <p:spPr>
          <a:xfrm>
            <a:off x="832513" y="2721318"/>
            <a:ext cx="3930556" cy="2062103"/>
          </a:xfrm>
          <a:prstGeom prst="rect">
            <a:avLst/>
          </a:prstGeom>
          <a:solidFill>
            <a:srgbClr val="B8D98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785 M sin acceso básico a agua, 2 millones sin acceso básico a saneamiento.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Calidad y cantidad de agua declinante y degradación de ecosistemas de agua.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Operadores de agua son clave para inter-vincular objetivos ODS6, ODS6 clave para todo el resto de ODSs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6"/>
          <p:cNvSpPr txBox="1"/>
          <p:nvPr/>
        </p:nvSpPr>
        <p:spPr>
          <a:xfrm>
            <a:off x="842598" y="2207625"/>
            <a:ext cx="2195400" cy="400200"/>
          </a:xfrm>
          <a:prstGeom prst="rect">
            <a:avLst/>
          </a:prstGeom>
          <a:solidFill>
            <a:srgbClr val="B8D98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NECESIDAD</a:t>
            </a:r>
            <a:endParaRPr sz="20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8" name="Google Shape;248;p6"/>
          <p:cNvSpPr/>
          <p:nvPr/>
        </p:nvSpPr>
        <p:spPr>
          <a:xfrm>
            <a:off x="5042952" y="1751544"/>
            <a:ext cx="4386356" cy="3524319"/>
          </a:xfrm>
          <a:prstGeom prst="rect">
            <a:avLst/>
          </a:prstGeom>
          <a:solidFill>
            <a:srgbClr val="B8D98E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6"/>
          <p:cNvSpPr txBox="1"/>
          <p:nvPr/>
        </p:nvSpPr>
        <p:spPr>
          <a:xfrm>
            <a:off x="5228962" y="2265834"/>
            <a:ext cx="2195420" cy="400110"/>
          </a:xfrm>
          <a:prstGeom prst="rect">
            <a:avLst/>
          </a:prstGeom>
          <a:solidFill>
            <a:srgbClr val="B8D98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OPORTUNIDAD</a:t>
            </a:r>
            <a:endParaRPr sz="20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0" name="Google Shape;250;p6"/>
          <p:cNvSpPr txBox="1"/>
          <p:nvPr/>
        </p:nvSpPr>
        <p:spPr>
          <a:xfrm>
            <a:off x="5228962" y="2721318"/>
            <a:ext cx="3930600" cy="2555100"/>
          </a:xfrm>
          <a:prstGeom prst="rect">
            <a:avLst/>
          </a:prstGeom>
          <a:solidFill>
            <a:srgbClr val="B8D98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Operadores con interés, capaces y experimentados…y potential para muchos más.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Compromiso europeo para ODSs, convocatoria para actores involucrados, conectar financiamiento.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GWOPA con una amplia red, conocimiento, herramientas y capacidad administrativas para apoyar implementación.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927" y="1956162"/>
            <a:ext cx="10950500" cy="333986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7"/>
          <p:cNvSpPr txBox="1"/>
          <p:nvPr/>
        </p:nvSpPr>
        <p:spPr>
          <a:xfrm>
            <a:off x="675268" y="1725069"/>
            <a:ext cx="6078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2021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7"/>
          <p:cNvSpPr txBox="1"/>
          <p:nvPr/>
        </p:nvSpPr>
        <p:spPr>
          <a:xfrm>
            <a:off x="2899152" y="1644889"/>
            <a:ext cx="6078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2022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7"/>
          <p:cNvSpPr txBox="1"/>
          <p:nvPr/>
        </p:nvSpPr>
        <p:spPr>
          <a:xfrm>
            <a:off x="5400318" y="1652811"/>
            <a:ext cx="6078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2023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7"/>
          <p:cNvSpPr txBox="1"/>
          <p:nvPr/>
        </p:nvSpPr>
        <p:spPr>
          <a:xfrm>
            <a:off x="8151334" y="1669871"/>
            <a:ext cx="6078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2024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7"/>
          <p:cNvSpPr txBox="1"/>
          <p:nvPr/>
        </p:nvSpPr>
        <p:spPr>
          <a:xfrm>
            <a:off x="495947" y="5696406"/>
            <a:ext cx="183677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Convocatoria y establecimiento de las WOP</a:t>
            </a:r>
            <a:endParaRPr sz="20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2" name="Google Shape;262;p7"/>
          <p:cNvSpPr txBox="1"/>
          <p:nvPr/>
        </p:nvSpPr>
        <p:spPr>
          <a:xfrm>
            <a:off x="4648565" y="5443836"/>
            <a:ext cx="3924946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Implementación de los WOP –aprox 25 asociaciones con 250-450,000USD, durante más de 36 meses.</a:t>
            </a:r>
            <a:endParaRPr sz="20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7"/>
          <p:cNvSpPr txBox="1"/>
          <p:nvPr/>
        </p:nvSpPr>
        <p:spPr>
          <a:xfrm>
            <a:off x="10034386" y="5337405"/>
            <a:ext cx="90322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Cierre</a:t>
            </a:r>
            <a:endParaRPr sz="20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4" name="Google Shape;264;p7"/>
          <p:cNvSpPr txBox="1">
            <a:spLocks noGrp="1"/>
          </p:cNvSpPr>
          <p:nvPr>
            <p:ph type="ctrTitle"/>
          </p:nvPr>
        </p:nvSpPr>
        <p:spPr>
          <a:xfrm>
            <a:off x="495947" y="465039"/>
            <a:ext cx="8796901" cy="119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6000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Visión General del Programa</a:t>
            </a:r>
            <a:endParaRPr sz="6000">
              <a:solidFill>
                <a:schemeClr val="dk1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265" name="Google Shape;265;p7"/>
          <p:cNvSpPr txBox="1"/>
          <p:nvPr/>
        </p:nvSpPr>
        <p:spPr>
          <a:xfrm>
            <a:off x="585517" y="5250275"/>
            <a:ext cx="80262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Fase 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7"/>
          <p:cNvSpPr txBox="1"/>
          <p:nvPr/>
        </p:nvSpPr>
        <p:spPr>
          <a:xfrm>
            <a:off x="1224294" y="5265664"/>
            <a:ext cx="80262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Fase 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7"/>
          <p:cNvSpPr/>
          <p:nvPr/>
        </p:nvSpPr>
        <p:spPr>
          <a:xfrm>
            <a:off x="1863070" y="5250275"/>
            <a:ext cx="5661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Set 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7"/>
          <p:cNvSpPr txBox="1"/>
          <p:nvPr/>
        </p:nvSpPr>
        <p:spPr>
          <a:xfrm>
            <a:off x="4648565" y="2434533"/>
            <a:ext cx="4504227" cy="13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Algunos elementos generales del Programa </a:t>
            </a:r>
            <a:endParaRPr sz="2400" b="0" i="0" u="sng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Comunicación</a:t>
            </a:r>
            <a:endParaRPr sz="20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Manejo del conocimiento </a:t>
            </a:r>
            <a:endParaRPr sz="20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Evaluaciones</a:t>
            </a:r>
            <a:endParaRPr sz="20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69" name="Google Shape;269;p7" descr="Image result for EU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7613" y="5899682"/>
            <a:ext cx="1091629" cy="68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7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70494" y="5904005"/>
            <a:ext cx="946446" cy="72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8"/>
          <p:cNvSpPr txBox="1"/>
          <p:nvPr/>
        </p:nvSpPr>
        <p:spPr>
          <a:xfrm>
            <a:off x="951470" y="692702"/>
            <a:ext cx="10913173" cy="131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Objetivos del Programa UE-WOP</a:t>
            </a:r>
            <a:endParaRPr sz="40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77" name="Google Shape;277;p8" descr="Graphical user interface,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293" t="33568" r="23369" b="26750"/>
          <a:stretch/>
        </p:blipFill>
        <p:spPr>
          <a:xfrm>
            <a:off x="854283" y="1872406"/>
            <a:ext cx="10642460" cy="339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 descr="Image result for EU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7613" y="5899682"/>
            <a:ext cx="1091629" cy="68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8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70494" y="5904005"/>
            <a:ext cx="946446" cy="72213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8"/>
          <p:cNvSpPr txBox="1"/>
          <p:nvPr/>
        </p:nvSpPr>
        <p:spPr>
          <a:xfrm>
            <a:off x="1110343" y="2709920"/>
            <a:ext cx="2377500" cy="20620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Incrementar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acceso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agua potable y/o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saneamiento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 txBox="1"/>
          <p:nvPr/>
        </p:nvSpPr>
        <p:spPr>
          <a:xfrm>
            <a:off x="3487783" y="2616512"/>
            <a:ext cx="2455818" cy="23083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Mejorar las capacidades operacionales, financieras, sociales, medio ambientales y transversales; así como el desempeño de los operadores de agua Beneficiarios.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 txBox="1"/>
          <p:nvPr/>
        </p:nvSpPr>
        <p:spPr>
          <a:xfrm>
            <a:off x="6084074" y="2709920"/>
            <a:ext cx="2341469" cy="1815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Financiamiento adicional para operadores de agua y saneamiento o mejora de su infraestructura.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 txBox="1"/>
          <p:nvPr/>
        </p:nvSpPr>
        <p:spPr>
          <a:xfrm>
            <a:off x="8566016" y="2616512"/>
            <a:ext cx="2543629" cy="23082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Fortalecer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capacidades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el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compromiso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entre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organizaciones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involucrarse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Hermanamientos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entre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Operadores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Agua-WOP,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allá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alcance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1666</Words>
  <Application>Microsoft Office PowerPoint</Application>
  <PresentationFormat>Widescreen</PresentationFormat>
  <Paragraphs>234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Gill Sans</vt:lpstr>
      <vt:lpstr>Twentieth Century</vt:lpstr>
      <vt:lpstr>Pontano Sans</vt:lpstr>
      <vt:lpstr>Nunito Sans ExtraBold</vt:lpstr>
      <vt:lpstr>Arial Narrow</vt:lpstr>
      <vt:lpstr>Poppins Medium</vt:lpstr>
      <vt:lpstr>Libre Franklin</vt:lpstr>
      <vt:lpstr>Calibri</vt:lpstr>
      <vt:lpstr>Libre Franklin Thin</vt:lpstr>
      <vt:lpstr>Poppins Light</vt:lpstr>
      <vt:lpstr>Noto Sans Symbols</vt:lpstr>
      <vt:lpstr>Arial</vt:lpstr>
      <vt:lpstr>Office Theme</vt:lpstr>
      <vt:lpstr>Thème Office</vt:lpstr>
      <vt:lpstr>PowerPoint Presentation</vt:lpstr>
      <vt:lpstr>Contenido de la Sesión</vt:lpstr>
      <vt:lpstr>PowerPoint Presentation</vt:lpstr>
      <vt:lpstr>PowerPoint Presentation</vt:lpstr>
      <vt:lpstr>Proceso de desarrollo del Programa UE-WOP</vt:lpstr>
      <vt:lpstr>Guía del Programa UE-WOP  Contexto Objetivo del Programa Revisión del Programa UE-WOP Proyectos Elegibles Actividades Elegibles Socios Elegibles Elegibilidad de gastos  Proceso de Solicitud Aplicación Fase I Evaluación y Selección  Anexos Anexo A: Formulario de Solicitud de la Fase I Anexo B: Criterios de Evaluación Anexo C: Código de Conducta de GWOPA  Anexo D: Lista de Elegibilidad de Países UE DEVCO </vt:lpstr>
      <vt:lpstr>Contexto del Programa UE-WOP</vt:lpstr>
      <vt:lpstr>Visión General del Programa</vt:lpstr>
      <vt:lpstr>PowerPoint Presentation</vt:lpstr>
      <vt:lpstr>PowerPoint Presentation</vt:lpstr>
      <vt:lpstr>PowerPoint Presentation</vt:lpstr>
      <vt:lpstr>Preparación de Proyectos UE-WOP </vt:lpstr>
      <vt:lpstr>PowerPoint Presentation</vt:lpstr>
      <vt:lpstr>PowerPoint Presentation</vt:lpstr>
      <vt:lpstr>PowerPoint Presentation</vt:lpstr>
      <vt:lpstr>Proceso de solicitud </vt:lpstr>
      <vt:lpstr>Proceso de evaluación y selección </vt:lpstr>
      <vt:lpstr>PowerPoint Presentation</vt:lpstr>
      <vt:lpstr>Criterios de Evaluación</vt:lpstr>
      <vt:lpstr>Grupo de trabajo de selección </vt:lpstr>
      <vt:lpstr>Consejos para postularse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Laird</dc:creator>
  <cp:lastModifiedBy>Maria Pascual Sanz</cp:lastModifiedBy>
  <cp:revision>7</cp:revision>
  <dcterms:created xsi:type="dcterms:W3CDTF">2020-11-27T11:11:48Z</dcterms:created>
  <dcterms:modified xsi:type="dcterms:W3CDTF">2021-02-25T08:12:00Z</dcterms:modified>
</cp:coreProperties>
</file>